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66" r:id="rId6"/>
    <p:sldId id="259" r:id="rId7"/>
    <p:sldId id="260" r:id="rId8"/>
    <p:sldId id="267" r:id="rId9"/>
    <p:sldId id="262" r:id="rId10"/>
    <p:sldId id="264" r:id="rId11"/>
    <p:sldId id="265" r:id="rId12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ocomat Pro Heavy" panose="020B0604020202020204" charset="0"/>
      <p:regular r:id="rId17"/>
    </p:embeddedFont>
    <p:embeddedFont>
      <p:font typeface="Montserrat Bold" panose="020B0604020202020204" charset="0"/>
      <p:regular r:id="rId18"/>
    </p:embeddedFont>
    <p:embeddedFont>
      <p:font typeface="Now Medium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93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38.png"/><Relationship Id="rId18" Type="http://schemas.openxmlformats.org/officeDocument/2006/relationships/image" Target="../media/image43.svg"/><Relationship Id="rId26" Type="http://schemas.openxmlformats.org/officeDocument/2006/relationships/image" Target="../media/image51.png"/><Relationship Id="rId3" Type="http://schemas.openxmlformats.org/officeDocument/2006/relationships/image" Target="../media/image28.png"/><Relationship Id="rId21" Type="http://schemas.openxmlformats.org/officeDocument/2006/relationships/image" Target="../media/image46.png"/><Relationship Id="rId7" Type="http://schemas.openxmlformats.org/officeDocument/2006/relationships/image" Target="../media/image32.png"/><Relationship Id="rId12" Type="http://schemas.openxmlformats.org/officeDocument/2006/relationships/image" Target="../media/image37.svg"/><Relationship Id="rId17" Type="http://schemas.openxmlformats.org/officeDocument/2006/relationships/image" Target="../media/image42.png"/><Relationship Id="rId25" Type="http://schemas.openxmlformats.org/officeDocument/2006/relationships/image" Target="../media/image50.jpeg"/><Relationship Id="rId2" Type="http://schemas.openxmlformats.org/officeDocument/2006/relationships/image" Target="../media/image24.jpeg"/><Relationship Id="rId16" Type="http://schemas.openxmlformats.org/officeDocument/2006/relationships/image" Target="../media/image41.svg"/><Relationship Id="rId20" Type="http://schemas.openxmlformats.org/officeDocument/2006/relationships/image" Target="../media/image4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11" Type="http://schemas.openxmlformats.org/officeDocument/2006/relationships/image" Target="../media/image36.png"/><Relationship Id="rId24" Type="http://schemas.openxmlformats.org/officeDocument/2006/relationships/image" Target="../media/image49.sv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23" Type="http://schemas.openxmlformats.org/officeDocument/2006/relationships/image" Target="../media/image48.png"/><Relationship Id="rId10" Type="http://schemas.openxmlformats.org/officeDocument/2006/relationships/image" Target="../media/image35.svg"/><Relationship Id="rId19" Type="http://schemas.openxmlformats.org/officeDocument/2006/relationships/image" Target="../media/image44.png"/><Relationship Id="rId4" Type="http://schemas.openxmlformats.org/officeDocument/2006/relationships/image" Target="../media/image29.svg"/><Relationship Id="rId9" Type="http://schemas.openxmlformats.org/officeDocument/2006/relationships/image" Target="../media/image34.png"/><Relationship Id="rId14" Type="http://schemas.openxmlformats.org/officeDocument/2006/relationships/image" Target="../media/image39.svg"/><Relationship Id="rId22" Type="http://schemas.openxmlformats.org/officeDocument/2006/relationships/image" Target="../media/image4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.svg"/><Relationship Id="rId18" Type="http://schemas.openxmlformats.org/officeDocument/2006/relationships/image" Target="../media/image22.png"/><Relationship Id="rId3" Type="http://schemas.openxmlformats.org/officeDocument/2006/relationships/image" Target="../media/image52.jpeg"/><Relationship Id="rId7" Type="http://schemas.openxmlformats.org/officeDocument/2006/relationships/image" Target="../media/image7.svg"/><Relationship Id="rId12" Type="http://schemas.openxmlformats.org/officeDocument/2006/relationships/image" Target="../media/image14.png"/><Relationship Id="rId17" Type="http://schemas.openxmlformats.org/officeDocument/2006/relationships/image" Target="../media/image21.svg"/><Relationship Id="rId2" Type="http://schemas.openxmlformats.org/officeDocument/2006/relationships/image" Target="../media/image1.jpe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3.svg"/><Relationship Id="rId15" Type="http://schemas.openxmlformats.org/officeDocument/2006/relationships/image" Target="../media/image19.svg"/><Relationship Id="rId10" Type="http://schemas.openxmlformats.org/officeDocument/2006/relationships/image" Target="../media/image10.png"/><Relationship Id="rId19" Type="http://schemas.openxmlformats.org/officeDocument/2006/relationships/image" Target="../media/image23.svg"/><Relationship Id="rId4" Type="http://schemas.openxmlformats.org/officeDocument/2006/relationships/image" Target="../media/image2.png"/><Relationship Id="rId9" Type="http://schemas.openxmlformats.org/officeDocument/2006/relationships/image" Target="../media/image9.sv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.svg"/><Relationship Id="rId18" Type="http://schemas.openxmlformats.org/officeDocument/2006/relationships/image" Target="../media/image22.png"/><Relationship Id="rId3" Type="http://schemas.openxmlformats.org/officeDocument/2006/relationships/image" Target="../media/image52.jpeg"/><Relationship Id="rId7" Type="http://schemas.openxmlformats.org/officeDocument/2006/relationships/image" Target="../media/image7.svg"/><Relationship Id="rId12" Type="http://schemas.openxmlformats.org/officeDocument/2006/relationships/image" Target="../media/image14.png"/><Relationship Id="rId17" Type="http://schemas.openxmlformats.org/officeDocument/2006/relationships/image" Target="../media/image21.svg"/><Relationship Id="rId2" Type="http://schemas.openxmlformats.org/officeDocument/2006/relationships/image" Target="../media/image1.jpe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3.svg"/><Relationship Id="rId15" Type="http://schemas.openxmlformats.org/officeDocument/2006/relationships/image" Target="../media/image19.svg"/><Relationship Id="rId10" Type="http://schemas.openxmlformats.org/officeDocument/2006/relationships/image" Target="../media/image10.png"/><Relationship Id="rId19" Type="http://schemas.openxmlformats.org/officeDocument/2006/relationships/image" Target="../media/image23.svg"/><Relationship Id="rId4" Type="http://schemas.openxmlformats.org/officeDocument/2006/relationships/image" Target="../media/image2.png"/><Relationship Id="rId9" Type="http://schemas.openxmlformats.org/officeDocument/2006/relationships/image" Target="../media/image9.sv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38.png"/><Relationship Id="rId18" Type="http://schemas.openxmlformats.org/officeDocument/2006/relationships/image" Target="../media/image43.svg"/><Relationship Id="rId3" Type="http://schemas.openxmlformats.org/officeDocument/2006/relationships/image" Target="../media/image28.png"/><Relationship Id="rId21" Type="http://schemas.openxmlformats.org/officeDocument/2006/relationships/image" Target="../media/image46.png"/><Relationship Id="rId7" Type="http://schemas.openxmlformats.org/officeDocument/2006/relationships/image" Target="../media/image32.png"/><Relationship Id="rId12" Type="http://schemas.openxmlformats.org/officeDocument/2006/relationships/image" Target="../media/image37.svg"/><Relationship Id="rId17" Type="http://schemas.openxmlformats.org/officeDocument/2006/relationships/image" Target="../media/image42.png"/><Relationship Id="rId2" Type="http://schemas.openxmlformats.org/officeDocument/2006/relationships/image" Target="../media/image24.jpeg"/><Relationship Id="rId16" Type="http://schemas.openxmlformats.org/officeDocument/2006/relationships/image" Target="../media/image41.svg"/><Relationship Id="rId20" Type="http://schemas.openxmlformats.org/officeDocument/2006/relationships/image" Target="../media/image4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11" Type="http://schemas.openxmlformats.org/officeDocument/2006/relationships/image" Target="../media/image36.png"/><Relationship Id="rId24" Type="http://schemas.openxmlformats.org/officeDocument/2006/relationships/image" Target="../media/image49.sv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23" Type="http://schemas.openxmlformats.org/officeDocument/2006/relationships/image" Target="../media/image48.png"/><Relationship Id="rId10" Type="http://schemas.openxmlformats.org/officeDocument/2006/relationships/image" Target="../media/image35.svg"/><Relationship Id="rId19" Type="http://schemas.openxmlformats.org/officeDocument/2006/relationships/image" Target="../media/image44.png"/><Relationship Id="rId4" Type="http://schemas.openxmlformats.org/officeDocument/2006/relationships/image" Target="../media/image29.svg"/><Relationship Id="rId9" Type="http://schemas.openxmlformats.org/officeDocument/2006/relationships/image" Target="../media/image34.png"/><Relationship Id="rId14" Type="http://schemas.openxmlformats.org/officeDocument/2006/relationships/image" Target="../media/image39.svg"/><Relationship Id="rId22" Type="http://schemas.openxmlformats.org/officeDocument/2006/relationships/image" Target="../media/image4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38.png"/><Relationship Id="rId18" Type="http://schemas.openxmlformats.org/officeDocument/2006/relationships/image" Target="../media/image43.svg"/><Relationship Id="rId3" Type="http://schemas.openxmlformats.org/officeDocument/2006/relationships/image" Target="../media/image28.png"/><Relationship Id="rId21" Type="http://schemas.openxmlformats.org/officeDocument/2006/relationships/image" Target="../media/image46.png"/><Relationship Id="rId7" Type="http://schemas.openxmlformats.org/officeDocument/2006/relationships/image" Target="../media/image32.png"/><Relationship Id="rId12" Type="http://schemas.openxmlformats.org/officeDocument/2006/relationships/image" Target="../media/image37.svg"/><Relationship Id="rId17" Type="http://schemas.openxmlformats.org/officeDocument/2006/relationships/image" Target="../media/image42.png"/><Relationship Id="rId2" Type="http://schemas.openxmlformats.org/officeDocument/2006/relationships/image" Target="../media/image24.jpeg"/><Relationship Id="rId16" Type="http://schemas.openxmlformats.org/officeDocument/2006/relationships/image" Target="../media/image41.svg"/><Relationship Id="rId20" Type="http://schemas.openxmlformats.org/officeDocument/2006/relationships/image" Target="../media/image4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11" Type="http://schemas.openxmlformats.org/officeDocument/2006/relationships/image" Target="../media/image36.png"/><Relationship Id="rId24" Type="http://schemas.openxmlformats.org/officeDocument/2006/relationships/image" Target="../media/image49.sv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23" Type="http://schemas.openxmlformats.org/officeDocument/2006/relationships/image" Target="../media/image48.png"/><Relationship Id="rId10" Type="http://schemas.openxmlformats.org/officeDocument/2006/relationships/image" Target="../media/image35.svg"/><Relationship Id="rId19" Type="http://schemas.openxmlformats.org/officeDocument/2006/relationships/image" Target="../media/image44.png"/><Relationship Id="rId4" Type="http://schemas.openxmlformats.org/officeDocument/2006/relationships/image" Target="../media/image29.svg"/><Relationship Id="rId9" Type="http://schemas.openxmlformats.org/officeDocument/2006/relationships/image" Target="../media/image34.png"/><Relationship Id="rId14" Type="http://schemas.openxmlformats.org/officeDocument/2006/relationships/image" Target="../media/image39.svg"/><Relationship Id="rId22" Type="http://schemas.openxmlformats.org/officeDocument/2006/relationships/image" Target="../media/image47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77" b="-9277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TextBox 3"/>
          <p:cNvSpPr txBox="1"/>
          <p:nvPr/>
        </p:nvSpPr>
        <p:spPr>
          <a:xfrm>
            <a:off x="3226853" y="1866900"/>
            <a:ext cx="11834294" cy="4660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20"/>
              </a:lnSpc>
            </a:pPr>
            <a:r>
              <a:rPr lang="en-US" sz="9600" dirty="0">
                <a:solidFill>
                  <a:srgbClr val="FFFFFF"/>
                </a:solidFill>
                <a:latin typeface="Cocomat Pro Heavy"/>
              </a:rPr>
              <a:t>RUANG LINGKUP PSIKOLOGI SOSIAL</a:t>
            </a:r>
          </a:p>
        </p:txBody>
      </p:sp>
      <p:sp>
        <p:nvSpPr>
          <p:cNvPr id="4" name="Freeform 4"/>
          <p:cNvSpPr/>
          <p:nvPr/>
        </p:nvSpPr>
        <p:spPr>
          <a:xfrm rot="-629296">
            <a:off x="12644881" y="275027"/>
            <a:ext cx="1184783" cy="1156779"/>
          </a:xfrm>
          <a:custGeom>
            <a:avLst/>
            <a:gdLst/>
            <a:ahLst/>
            <a:cxnLst/>
            <a:rect l="l" t="t" r="r" b="b"/>
            <a:pathLst>
              <a:path w="1184783" h="1156779">
                <a:moveTo>
                  <a:pt x="0" y="0"/>
                </a:moveTo>
                <a:lnTo>
                  <a:pt x="1184783" y="0"/>
                </a:lnTo>
                <a:lnTo>
                  <a:pt x="1184783" y="1156779"/>
                </a:lnTo>
                <a:lnTo>
                  <a:pt x="0" y="11567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5" name="Freeform 5"/>
          <p:cNvSpPr/>
          <p:nvPr/>
        </p:nvSpPr>
        <p:spPr>
          <a:xfrm>
            <a:off x="-605856" y="-615113"/>
            <a:ext cx="2338967" cy="2937060"/>
          </a:xfrm>
          <a:custGeom>
            <a:avLst/>
            <a:gdLst/>
            <a:ahLst/>
            <a:cxnLst/>
            <a:rect l="l" t="t" r="r" b="b"/>
            <a:pathLst>
              <a:path w="2338967" h="2937060">
                <a:moveTo>
                  <a:pt x="0" y="0"/>
                </a:moveTo>
                <a:lnTo>
                  <a:pt x="2338967" y="0"/>
                </a:lnTo>
                <a:lnTo>
                  <a:pt x="2338967" y="2937059"/>
                </a:lnTo>
                <a:lnTo>
                  <a:pt x="0" y="293705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 rot="2546313">
            <a:off x="14749843" y="-16536"/>
            <a:ext cx="4323175" cy="2703950"/>
          </a:xfrm>
          <a:custGeom>
            <a:avLst/>
            <a:gdLst/>
            <a:ahLst/>
            <a:cxnLst/>
            <a:rect l="l" t="t" r="r" b="b"/>
            <a:pathLst>
              <a:path w="4323175" h="2703950">
                <a:moveTo>
                  <a:pt x="0" y="0"/>
                </a:moveTo>
                <a:lnTo>
                  <a:pt x="4323175" y="0"/>
                </a:lnTo>
                <a:lnTo>
                  <a:pt x="4323175" y="2703949"/>
                </a:lnTo>
                <a:lnTo>
                  <a:pt x="0" y="27039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 rot="2546313">
            <a:off x="-488827" y="8375771"/>
            <a:ext cx="4067362" cy="2543950"/>
          </a:xfrm>
          <a:custGeom>
            <a:avLst/>
            <a:gdLst/>
            <a:ahLst/>
            <a:cxnLst/>
            <a:rect l="l" t="t" r="r" b="b"/>
            <a:pathLst>
              <a:path w="4067362" h="2543950">
                <a:moveTo>
                  <a:pt x="0" y="0"/>
                </a:moveTo>
                <a:lnTo>
                  <a:pt x="4067361" y="0"/>
                </a:lnTo>
                <a:lnTo>
                  <a:pt x="4067361" y="2543950"/>
                </a:lnTo>
                <a:lnTo>
                  <a:pt x="0" y="254395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8" name="Freeform 8"/>
          <p:cNvSpPr/>
          <p:nvPr/>
        </p:nvSpPr>
        <p:spPr>
          <a:xfrm>
            <a:off x="17043470" y="3571388"/>
            <a:ext cx="1697760" cy="2855560"/>
          </a:xfrm>
          <a:custGeom>
            <a:avLst/>
            <a:gdLst/>
            <a:ahLst/>
            <a:cxnLst/>
            <a:rect l="l" t="t" r="r" b="b"/>
            <a:pathLst>
              <a:path w="1697760" h="2855560">
                <a:moveTo>
                  <a:pt x="0" y="0"/>
                </a:moveTo>
                <a:lnTo>
                  <a:pt x="1697760" y="0"/>
                </a:lnTo>
                <a:lnTo>
                  <a:pt x="1697760" y="2855560"/>
                </a:lnTo>
                <a:lnTo>
                  <a:pt x="0" y="285556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9" name="Freeform 9"/>
          <p:cNvSpPr/>
          <p:nvPr/>
        </p:nvSpPr>
        <p:spPr>
          <a:xfrm>
            <a:off x="-1459068" y="4340928"/>
            <a:ext cx="3192179" cy="3269457"/>
          </a:xfrm>
          <a:custGeom>
            <a:avLst/>
            <a:gdLst/>
            <a:ahLst/>
            <a:cxnLst/>
            <a:rect l="l" t="t" r="r" b="b"/>
            <a:pathLst>
              <a:path w="3192179" h="3269457">
                <a:moveTo>
                  <a:pt x="0" y="0"/>
                </a:moveTo>
                <a:lnTo>
                  <a:pt x="3192179" y="0"/>
                </a:lnTo>
                <a:lnTo>
                  <a:pt x="3192179" y="3269457"/>
                </a:lnTo>
                <a:lnTo>
                  <a:pt x="0" y="326945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0" name="Freeform 10"/>
          <p:cNvSpPr/>
          <p:nvPr/>
        </p:nvSpPr>
        <p:spPr>
          <a:xfrm>
            <a:off x="8446097" y="-1857477"/>
            <a:ext cx="3627145" cy="3714953"/>
          </a:xfrm>
          <a:custGeom>
            <a:avLst/>
            <a:gdLst/>
            <a:ahLst/>
            <a:cxnLst/>
            <a:rect l="l" t="t" r="r" b="b"/>
            <a:pathLst>
              <a:path w="3627145" h="3714953">
                <a:moveTo>
                  <a:pt x="0" y="0"/>
                </a:moveTo>
                <a:lnTo>
                  <a:pt x="3627145" y="0"/>
                </a:lnTo>
                <a:lnTo>
                  <a:pt x="3627145" y="3714954"/>
                </a:lnTo>
                <a:lnTo>
                  <a:pt x="0" y="371495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1" name="Freeform 11"/>
          <p:cNvSpPr/>
          <p:nvPr/>
        </p:nvSpPr>
        <p:spPr>
          <a:xfrm>
            <a:off x="2438205" y="286162"/>
            <a:ext cx="1051999" cy="1134509"/>
          </a:xfrm>
          <a:custGeom>
            <a:avLst/>
            <a:gdLst/>
            <a:ahLst/>
            <a:cxnLst/>
            <a:rect l="l" t="t" r="r" b="b"/>
            <a:pathLst>
              <a:path w="1051999" h="1134509">
                <a:moveTo>
                  <a:pt x="0" y="0"/>
                </a:moveTo>
                <a:lnTo>
                  <a:pt x="1051999" y="0"/>
                </a:lnTo>
                <a:lnTo>
                  <a:pt x="1051999" y="1134509"/>
                </a:lnTo>
                <a:lnTo>
                  <a:pt x="0" y="113450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2" name="Freeform 12"/>
          <p:cNvSpPr/>
          <p:nvPr/>
        </p:nvSpPr>
        <p:spPr>
          <a:xfrm>
            <a:off x="14403864" y="8680826"/>
            <a:ext cx="2996374" cy="2299036"/>
          </a:xfrm>
          <a:custGeom>
            <a:avLst/>
            <a:gdLst/>
            <a:ahLst/>
            <a:cxnLst/>
            <a:rect l="l" t="t" r="r" b="b"/>
            <a:pathLst>
              <a:path w="2996374" h="2299036">
                <a:moveTo>
                  <a:pt x="0" y="0"/>
                </a:moveTo>
                <a:lnTo>
                  <a:pt x="2996374" y="0"/>
                </a:lnTo>
                <a:lnTo>
                  <a:pt x="2996374" y="2299036"/>
                </a:lnTo>
                <a:lnTo>
                  <a:pt x="0" y="229903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3" name="Freeform 13"/>
          <p:cNvSpPr/>
          <p:nvPr/>
        </p:nvSpPr>
        <p:spPr>
          <a:xfrm>
            <a:off x="3490204" y="8680826"/>
            <a:ext cx="3938421" cy="2921593"/>
          </a:xfrm>
          <a:custGeom>
            <a:avLst/>
            <a:gdLst/>
            <a:ahLst/>
            <a:cxnLst/>
            <a:rect l="l" t="t" r="r" b="b"/>
            <a:pathLst>
              <a:path w="3938421" h="2921593">
                <a:moveTo>
                  <a:pt x="0" y="0"/>
                </a:moveTo>
                <a:lnTo>
                  <a:pt x="3938421" y="0"/>
                </a:lnTo>
                <a:lnTo>
                  <a:pt x="3938421" y="2921592"/>
                </a:lnTo>
                <a:lnTo>
                  <a:pt x="0" y="2921592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4" name="Freeform 14"/>
          <p:cNvSpPr/>
          <p:nvPr/>
        </p:nvSpPr>
        <p:spPr>
          <a:xfrm>
            <a:off x="4279985" y="-860787"/>
            <a:ext cx="3075494" cy="2281457"/>
          </a:xfrm>
          <a:custGeom>
            <a:avLst/>
            <a:gdLst/>
            <a:ahLst/>
            <a:cxnLst/>
            <a:rect l="l" t="t" r="r" b="b"/>
            <a:pathLst>
              <a:path w="3075494" h="2281457">
                <a:moveTo>
                  <a:pt x="0" y="0"/>
                </a:moveTo>
                <a:lnTo>
                  <a:pt x="3075494" y="0"/>
                </a:lnTo>
                <a:lnTo>
                  <a:pt x="3075494" y="2281458"/>
                </a:lnTo>
                <a:lnTo>
                  <a:pt x="0" y="2281458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5" name="Freeform 15"/>
          <p:cNvSpPr/>
          <p:nvPr/>
        </p:nvSpPr>
        <p:spPr>
          <a:xfrm>
            <a:off x="17641710" y="7135535"/>
            <a:ext cx="1099520" cy="1183437"/>
          </a:xfrm>
          <a:custGeom>
            <a:avLst/>
            <a:gdLst/>
            <a:ahLst/>
            <a:cxnLst/>
            <a:rect l="l" t="t" r="r" b="b"/>
            <a:pathLst>
              <a:path w="1099520" h="1183437">
                <a:moveTo>
                  <a:pt x="0" y="0"/>
                </a:moveTo>
                <a:lnTo>
                  <a:pt x="1099520" y="0"/>
                </a:lnTo>
                <a:lnTo>
                  <a:pt x="1099520" y="1183437"/>
                </a:lnTo>
                <a:lnTo>
                  <a:pt x="0" y="1183437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6" name="Freeform 16"/>
          <p:cNvSpPr/>
          <p:nvPr/>
        </p:nvSpPr>
        <p:spPr>
          <a:xfrm>
            <a:off x="-412739" y="2608399"/>
            <a:ext cx="1099520" cy="1183437"/>
          </a:xfrm>
          <a:custGeom>
            <a:avLst/>
            <a:gdLst/>
            <a:ahLst/>
            <a:cxnLst/>
            <a:rect l="l" t="t" r="r" b="b"/>
            <a:pathLst>
              <a:path w="1099520" h="1183437">
                <a:moveTo>
                  <a:pt x="0" y="0"/>
                </a:moveTo>
                <a:lnTo>
                  <a:pt x="1099521" y="0"/>
                </a:lnTo>
                <a:lnTo>
                  <a:pt x="1099521" y="1183436"/>
                </a:lnTo>
                <a:lnTo>
                  <a:pt x="0" y="1183436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7" name="Freeform 17"/>
          <p:cNvSpPr/>
          <p:nvPr/>
        </p:nvSpPr>
        <p:spPr>
          <a:xfrm>
            <a:off x="8145261" y="8908179"/>
            <a:ext cx="2649974" cy="2466885"/>
          </a:xfrm>
          <a:custGeom>
            <a:avLst/>
            <a:gdLst/>
            <a:ahLst/>
            <a:cxnLst/>
            <a:rect l="l" t="t" r="r" b="b"/>
            <a:pathLst>
              <a:path w="2649974" h="2466885">
                <a:moveTo>
                  <a:pt x="0" y="0"/>
                </a:moveTo>
                <a:lnTo>
                  <a:pt x="2649974" y="0"/>
                </a:lnTo>
                <a:lnTo>
                  <a:pt x="2649974" y="2466886"/>
                </a:lnTo>
                <a:lnTo>
                  <a:pt x="0" y="2466886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8" name="Freeform 18"/>
          <p:cNvSpPr/>
          <p:nvPr/>
        </p:nvSpPr>
        <p:spPr>
          <a:xfrm>
            <a:off x="11634597" y="9258300"/>
            <a:ext cx="1602675" cy="1526913"/>
          </a:xfrm>
          <a:custGeom>
            <a:avLst/>
            <a:gdLst/>
            <a:ahLst/>
            <a:cxnLst/>
            <a:rect l="l" t="t" r="r" b="b"/>
            <a:pathLst>
              <a:path w="1602675" h="1526913">
                <a:moveTo>
                  <a:pt x="0" y="0"/>
                </a:moveTo>
                <a:lnTo>
                  <a:pt x="1602676" y="0"/>
                </a:lnTo>
                <a:lnTo>
                  <a:pt x="1602676" y="1526913"/>
                </a:lnTo>
                <a:lnTo>
                  <a:pt x="0" y="1526913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9" name="TextBox 19"/>
          <p:cNvSpPr txBox="1"/>
          <p:nvPr/>
        </p:nvSpPr>
        <p:spPr>
          <a:xfrm>
            <a:off x="4743404" y="7236387"/>
            <a:ext cx="8772698" cy="10618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279"/>
              </a:lnSpc>
              <a:spcBef>
                <a:spcPct val="0"/>
              </a:spcBef>
            </a:pPr>
            <a:r>
              <a:rPr lang="en-US" sz="3057" spc="269" dirty="0" err="1">
                <a:solidFill>
                  <a:srgbClr val="FFFFFF"/>
                </a:solidFill>
                <a:latin typeface="Montserrat Bold"/>
              </a:rPr>
              <a:t>Dosen</a:t>
            </a:r>
            <a:r>
              <a:rPr lang="en-US" sz="3057" spc="269" dirty="0">
                <a:solidFill>
                  <a:srgbClr val="FFFFFF"/>
                </a:solidFill>
                <a:latin typeface="Montserrat Bold"/>
              </a:rPr>
              <a:t> </a:t>
            </a:r>
            <a:r>
              <a:rPr lang="en-US" sz="3057" spc="269" dirty="0" err="1">
                <a:solidFill>
                  <a:srgbClr val="FFFFFF"/>
                </a:solidFill>
                <a:latin typeface="Montserrat Bold"/>
              </a:rPr>
              <a:t>Pengampu</a:t>
            </a:r>
            <a:r>
              <a:rPr lang="en-US" sz="3057" spc="269" dirty="0">
                <a:solidFill>
                  <a:srgbClr val="FFFFFF"/>
                </a:solidFill>
                <a:latin typeface="Montserrat Bold"/>
              </a:rPr>
              <a:t> : </a:t>
            </a:r>
          </a:p>
          <a:p>
            <a:pPr marL="0" lvl="0" indent="0" algn="ctr">
              <a:lnSpc>
                <a:spcPts val="4279"/>
              </a:lnSpc>
              <a:spcBef>
                <a:spcPct val="0"/>
              </a:spcBef>
            </a:pPr>
            <a:r>
              <a:rPr lang="en-US" sz="3057" spc="269" dirty="0">
                <a:solidFill>
                  <a:srgbClr val="FFFFFF"/>
                </a:solidFill>
                <a:latin typeface="Montserrat Bold"/>
              </a:rPr>
              <a:t>Dr. Drs. </a:t>
            </a:r>
            <a:r>
              <a:rPr lang="en-US" sz="3057" spc="269" dirty="0" err="1">
                <a:solidFill>
                  <a:srgbClr val="FFFFFF"/>
                </a:solidFill>
                <a:latin typeface="Montserrat Bold"/>
              </a:rPr>
              <a:t>Syarifuddin</a:t>
            </a:r>
            <a:r>
              <a:rPr lang="en-US" sz="3057" spc="269" dirty="0">
                <a:solidFill>
                  <a:srgbClr val="FFFFFF"/>
                </a:solidFill>
                <a:latin typeface="Montserrat Bold"/>
              </a:rPr>
              <a:t> </a:t>
            </a:r>
            <a:r>
              <a:rPr lang="en-US" sz="3057" spc="269" dirty="0" err="1">
                <a:solidFill>
                  <a:srgbClr val="FFFFFF"/>
                </a:solidFill>
                <a:latin typeface="Montserrat Bold"/>
              </a:rPr>
              <a:t>Ritongah</a:t>
            </a:r>
            <a:r>
              <a:rPr lang="en-US" sz="3057" spc="269" dirty="0">
                <a:solidFill>
                  <a:srgbClr val="FFFFFF"/>
                </a:solidFill>
                <a:latin typeface="Montserrat Bold"/>
              </a:rPr>
              <a:t> </a:t>
            </a:r>
            <a:r>
              <a:rPr lang="en-US" sz="3057" spc="269" dirty="0" err="1">
                <a:solidFill>
                  <a:srgbClr val="FFFFFF"/>
                </a:solidFill>
                <a:latin typeface="Montserrat Bold"/>
              </a:rPr>
              <a:t>M.Ap</a:t>
            </a:r>
            <a:endParaRPr lang="en-US" sz="3057" spc="269" dirty="0">
              <a:solidFill>
                <a:srgbClr val="FFFFFF"/>
              </a:solidFill>
              <a:latin typeface="Montserrat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77" b="-9277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TextBox 3"/>
          <p:cNvSpPr txBox="1"/>
          <p:nvPr/>
        </p:nvSpPr>
        <p:spPr>
          <a:xfrm>
            <a:off x="2209800" y="1562100"/>
            <a:ext cx="13766169" cy="895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00"/>
              </a:lnSpc>
            </a:pPr>
            <a:r>
              <a:rPr lang="en-US" sz="6000" dirty="0">
                <a:solidFill>
                  <a:srgbClr val="FFFFFF"/>
                </a:solidFill>
                <a:latin typeface="Cocomat Pro Heavy"/>
              </a:rPr>
              <a:t>Kesimpulan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133600" y="3086100"/>
            <a:ext cx="13651558" cy="58441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disimpulkan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Psikologi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kajian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ilmiah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berusaha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memahami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keadaan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sebab-sebab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terjadinya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perilaku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situasi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bagian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kajian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ilmiah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psikologi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haruslah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ciri-ciri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objektif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nalar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empiris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Dan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apabila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ditinjau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sudut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kajian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pengembangan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konsep-konsepnya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psikologi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perpaduan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psikologi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sosiologi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Psikologi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cabang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psikologi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mempelajari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bagaimana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pikiran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perasaan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perilaku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seseorang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dipengaruhi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kehadiran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orang lain,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nyata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yang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dibayangkan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tersirat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eeform 5"/>
          <p:cNvSpPr/>
          <p:nvPr/>
        </p:nvSpPr>
        <p:spPr>
          <a:xfrm rot="-629296">
            <a:off x="12644881" y="275027"/>
            <a:ext cx="1184783" cy="1156779"/>
          </a:xfrm>
          <a:custGeom>
            <a:avLst/>
            <a:gdLst/>
            <a:ahLst/>
            <a:cxnLst/>
            <a:rect l="l" t="t" r="r" b="b"/>
            <a:pathLst>
              <a:path w="1184783" h="1156779">
                <a:moveTo>
                  <a:pt x="0" y="0"/>
                </a:moveTo>
                <a:lnTo>
                  <a:pt x="1184783" y="0"/>
                </a:lnTo>
                <a:lnTo>
                  <a:pt x="1184783" y="1156779"/>
                </a:lnTo>
                <a:lnTo>
                  <a:pt x="0" y="11567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>
            <a:off x="-605856" y="-615113"/>
            <a:ext cx="2338967" cy="2937060"/>
          </a:xfrm>
          <a:custGeom>
            <a:avLst/>
            <a:gdLst/>
            <a:ahLst/>
            <a:cxnLst/>
            <a:rect l="l" t="t" r="r" b="b"/>
            <a:pathLst>
              <a:path w="2338967" h="2937060">
                <a:moveTo>
                  <a:pt x="0" y="0"/>
                </a:moveTo>
                <a:lnTo>
                  <a:pt x="2338967" y="0"/>
                </a:lnTo>
                <a:lnTo>
                  <a:pt x="2338967" y="2937059"/>
                </a:lnTo>
                <a:lnTo>
                  <a:pt x="0" y="293705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 rot="2546313">
            <a:off x="14749843" y="-16536"/>
            <a:ext cx="4323175" cy="2703950"/>
          </a:xfrm>
          <a:custGeom>
            <a:avLst/>
            <a:gdLst/>
            <a:ahLst/>
            <a:cxnLst/>
            <a:rect l="l" t="t" r="r" b="b"/>
            <a:pathLst>
              <a:path w="4323175" h="2703950">
                <a:moveTo>
                  <a:pt x="0" y="0"/>
                </a:moveTo>
                <a:lnTo>
                  <a:pt x="4323175" y="0"/>
                </a:lnTo>
                <a:lnTo>
                  <a:pt x="4323175" y="2703949"/>
                </a:lnTo>
                <a:lnTo>
                  <a:pt x="0" y="27039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8" name="Freeform 8"/>
          <p:cNvSpPr/>
          <p:nvPr/>
        </p:nvSpPr>
        <p:spPr>
          <a:xfrm rot="2546313">
            <a:off x="-488827" y="8375771"/>
            <a:ext cx="4067362" cy="2543950"/>
          </a:xfrm>
          <a:custGeom>
            <a:avLst/>
            <a:gdLst/>
            <a:ahLst/>
            <a:cxnLst/>
            <a:rect l="l" t="t" r="r" b="b"/>
            <a:pathLst>
              <a:path w="4067362" h="2543950">
                <a:moveTo>
                  <a:pt x="0" y="0"/>
                </a:moveTo>
                <a:lnTo>
                  <a:pt x="4067361" y="0"/>
                </a:lnTo>
                <a:lnTo>
                  <a:pt x="4067361" y="2543950"/>
                </a:lnTo>
                <a:lnTo>
                  <a:pt x="0" y="254395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9" name="Freeform 9"/>
          <p:cNvSpPr/>
          <p:nvPr/>
        </p:nvSpPr>
        <p:spPr>
          <a:xfrm>
            <a:off x="17043470" y="3571388"/>
            <a:ext cx="1697760" cy="2855560"/>
          </a:xfrm>
          <a:custGeom>
            <a:avLst/>
            <a:gdLst/>
            <a:ahLst/>
            <a:cxnLst/>
            <a:rect l="l" t="t" r="r" b="b"/>
            <a:pathLst>
              <a:path w="1697760" h="2855560">
                <a:moveTo>
                  <a:pt x="0" y="0"/>
                </a:moveTo>
                <a:lnTo>
                  <a:pt x="1697760" y="0"/>
                </a:lnTo>
                <a:lnTo>
                  <a:pt x="1697760" y="2855560"/>
                </a:lnTo>
                <a:lnTo>
                  <a:pt x="0" y="285556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0" name="Freeform 10"/>
          <p:cNvSpPr/>
          <p:nvPr/>
        </p:nvSpPr>
        <p:spPr>
          <a:xfrm>
            <a:off x="-1459068" y="4340928"/>
            <a:ext cx="3192179" cy="3269457"/>
          </a:xfrm>
          <a:custGeom>
            <a:avLst/>
            <a:gdLst/>
            <a:ahLst/>
            <a:cxnLst/>
            <a:rect l="l" t="t" r="r" b="b"/>
            <a:pathLst>
              <a:path w="3192179" h="3269457">
                <a:moveTo>
                  <a:pt x="0" y="0"/>
                </a:moveTo>
                <a:lnTo>
                  <a:pt x="3192179" y="0"/>
                </a:lnTo>
                <a:lnTo>
                  <a:pt x="3192179" y="3269457"/>
                </a:lnTo>
                <a:lnTo>
                  <a:pt x="0" y="326945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1" name="Freeform 11"/>
          <p:cNvSpPr/>
          <p:nvPr/>
        </p:nvSpPr>
        <p:spPr>
          <a:xfrm>
            <a:off x="8446097" y="-2400300"/>
            <a:ext cx="3627145" cy="3714953"/>
          </a:xfrm>
          <a:custGeom>
            <a:avLst/>
            <a:gdLst/>
            <a:ahLst/>
            <a:cxnLst/>
            <a:rect l="l" t="t" r="r" b="b"/>
            <a:pathLst>
              <a:path w="3627145" h="3714953">
                <a:moveTo>
                  <a:pt x="0" y="0"/>
                </a:moveTo>
                <a:lnTo>
                  <a:pt x="3627145" y="0"/>
                </a:lnTo>
                <a:lnTo>
                  <a:pt x="3627145" y="3714954"/>
                </a:lnTo>
                <a:lnTo>
                  <a:pt x="0" y="371495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2" name="Freeform 12"/>
          <p:cNvSpPr/>
          <p:nvPr/>
        </p:nvSpPr>
        <p:spPr>
          <a:xfrm>
            <a:off x="2438205" y="286162"/>
            <a:ext cx="1051999" cy="1134509"/>
          </a:xfrm>
          <a:custGeom>
            <a:avLst/>
            <a:gdLst/>
            <a:ahLst/>
            <a:cxnLst/>
            <a:rect l="l" t="t" r="r" b="b"/>
            <a:pathLst>
              <a:path w="1051999" h="1134509">
                <a:moveTo>
                  <a:pt x="0" y="0"/>
                </a:moveTo>
                <a:lnTo>
                  <a:pt x="1051999" y="0"/>
                </a:lnTo>
                <a:lnTo>
                  <a:pt x="1051999" y="1134509"/>
                </a:lnTo>
                <a:lnTo>
                  <a:pt x="0" y="113450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3" name="Freeform 13"/>
          <p:cNvSpPr/>
          <p:nvPr/>
        </p:nvSpPr>
        <p:spPr>
          <a:xfrm>
            <a:off x="14403864" y="8680826"/>
            <a:ext cx="2996374" cy="2299036"/>
          </a:xfrm>
          <a:custGeom>
            <a:avLst/>
            <a:gdLst/>
            <a:ahLst/>
            <a:cxnLst/>
            <a:rect l="l" t="t" r="r" b="b"/>
            <a:pathLst>
              <a:path w="2996374" h="2299036">
                <a:moveTo>
                  <a:pt x="0" y="0"/>
                </a:moveTo>
                <a:lnTo>
                  <a:pt x="2996374" y="0"/>
                </a:lnTo>
                <a:lnTo>
                  <a:pt x="2996374" y="2299036"/>
                </a:lnTo>
                <a:lnTo>
                  <a:pt x="0" y="229903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4" name="Freeform 14"/>
          <p:cNvSpPr/>
          <p:nvPr/>
        </p:nvSpPr>
        <p:spPr>
          <a:xfrm>
            <a:off x="3490204" y="9156107"/>
            <a:ext cx="3938421" cy="2921593"/>
          </a:xfrm>
          <a:custGeom>
            <a:avLst/>
            <a:gdLst/>
            <a:ahLst/>
            <a:cxnLst/>
            <a:rect l="l" t="t" r="r" b="b"/>
            <a:pathLst>
              <a:path w="3938421" h="2921593">
                <a:moveTo>
                  <a:pt x="0" y="0"/>
                </a:moveTo>
                <a:lnTo>
                  <a:pt x="3938421" y="0"/>
                </a:lnTo>
                <a:lnTo>
                  <a:pt x="3938421" y="2921592"/>
                </a:lnTo>
                <a:lnTo>
                  <a:pt x="0" y="2921592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5" name="Freeform 15"/>
          <p:cNvSpPr/>
          <p:nvPr/>
        </p:nvSpPr>
        <p:spPr>
          <a:xfrm>
            <a:off x="4279985" y="-860787"/>
            <a:ext cx="3075494" cy="2281457"/>
          </a:xfrm>
          <a:custGeom>
            <a:avLst/>
            <a:gdLst/>
            <a:ahLst/>
            <a:cxnLst/>
            <a:rect l="l" t="t" r="r" b="b"/>
            <a:pathLst>
              <a:path w="3075494" h="2281457">
                <a:moveTo>
                  <a:pt x="0" y="0"/>
                </a:moveTo>
                <a:lnTo>
                  <a:pt x="3075494" y="0"/>
                </a:lnTo>
                <a:lnTo>
                  <a:pt x="3075494" y="2281458"/>
                </a:lnTo>
                <a:lnTo>
                  <a:pt x="0" y="2281458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6" name="Freeform 16"/>
          <p:cNvSpPr/>
          <p:nvPr/>
        </p:nvSpPr>
        <p:spPr>
          <a:xfrm>
            <a:off x="17641710" y="7135535"/>
            <a:ext cx="1099520" cy="1183437"/>
          </a:xfrm>
          <a:custGeom>
            <a:avLst/>
            <a:gdLst/>
            <a:ahLst/>
            <a:cxnLst/>
            <a:rect l="l" t="t" r="r" b="b"/>
            <a:pathLst>
              <a:path w="1099520" h="1183437">
                <a:moveTo>
                  <a:pt x="0" y="0"/>
                </a:moveTo>
                <a:lnTo>
                  <a:pt x="1099520" y="0"/>
                </a:lnTo>
                <a:lnTo>
                  <a:pt x="1099520" y="1183437"/>
                </a:lnTo>
                <a:lnTo>
                  <a:pt x="0" y="1183437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7" name="Freeform 17"/>
          <p:cNvSpPr/>
          <p:nvPr/>
        </p:nvSpPr>
        <p:spPr>
          <a:xfrm>
            <a:off x="-412739" y="2608399"/>
            <a:ext cx="1099520" cy="1183437"/>
          </a:xfrm>
          <a:custGeom>
            <a:avLst/>
            <a:gdLst/>
            <a:ahLst/>
            <a:cxnLst/>
            <a:rect l="l" t="t" r="r" b="b"/>
            <a:pathLst>
              <a:path w="1099520" h="1183437">
                <a:moveTo>
                  <a:pt x="0" y="0"/>
                </a:moveTo>
                <a:lnTo>
                  <a:pt x="1099521" y="0"/>
                </a:lnTo>
                <a:lnTo>
                  <a:pt x="1099521" y="1183436"/>
                </a:lnTo>
                <a:lnTo>
                  <a:pt x="0" y="1183436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8" name="Freeform 18"/>
          <p:cNvSpPr/>
          <p:nvPr/>
        </p:nvSpPr>
        <p:spPr>
          <a:xfrm>
            <a:off x="8145261" y="9077415"/>
            <a:ext cx="2649974" cy="2466885"/>
          </a:xfrm>
          <a:custGeom>
            <a:avLst/>
            <a:gdLst/>
            <a:ahLst/>
            <a:cxnLst/>
            <a:rect l="l" t="t" r="r" b="b"/>
            <a:pathLst>
              <a:path w="2649974" h="2466885">
                <a:moveTo>
                  <a:pt x="0" y="0"/>
                </a:moveTo>
                <a:lnTo>
                  <a:pt x="2649974" y="0"/>
                </a:lnTo>
                <a:lnTo>
                  <a:pt x="2649974" y="2466886"/>
                </a:lnTo>
                <a:lnTo>
                  <a:pt x="0" y="2466886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9" name="Freeform 19"/>
          <p:cNvSpPr/>
          <p:nvPr/>
        </p:nvSpPr>
        <p:spPr>
          <a:xfrm>
            <a:off x="11634597" y="9258300"/>
            <a:ext cx="1602675" cy="1526913"/>
          </a:xfrm>
          <a:custGeom>
            <a:avLst/>
            <a:gdLst/>
            <a:ahLst/>
            <a:cxnLst/>
            <a:rect l="l" t="t" r="r" b="b"/>
            <a:pathLst>
              <a:path w="1602675" h="1526913">
                <a:moveTo>
                  <a:pt x="0" y="0"/>
                </a:moveTo>
                <a:lnTo>
                  <a:pt x="1602676" y="0"/>
                </a:lnTo>
                <a:lnTo>
                  <a:pt x="1602676" y="1526913"/>
                </a:lnTo>
                <a:lnTo>
                  <a:pt x="0" y="1526913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77" b="-9277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TextBox 3"/>
          <p:cNvSpPr txBox="1"/>
          <p:nvPr/>
        </p:nvSpPr>
        <p:spPr>
          <a:xfrm>
            <a:off x="3226853" y="3592194"/>
            <a:ext cx="11834294" cy="3169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20"/>
              </a:lnSpc>
            </a:pPr>
            <a:r>
              <a:rPr lang="en-US" sz="11000">
                <a:solidFill>
                  <a:srgbClr val="FFFFFF"/>
                </a:solidFill>
                <a:latin typeface="Cocomat Pro Heavy"/>
              </a:rPr>
              <a:t>THANK</a:t>
            </a:r>
          </a:p>
          <a:p>
            <a:pPr algn="ctr">
              <a:lnSpc>
                <a:spcPts val="12320"/>
              </a:lnSpc>
            </a:pPr>
            <a:r>
              <a:rPr lang="en-US" sz="11000">
                <a:solidFill>
                  <a:srgbClr val="FFFFFF"/>
                </a:solidFill>
                <a:latin typeface="Cocomat Pro Heavy"/>
              </a:rPr>
              <a:t>YOU!</a:t>
            </a:r>
          </a:p>
        </p:txBody>
      </p:sp>
      <p:sp>
        <p:nvSpPr>
          <p:cNvPr id="4" name="Freeform 4"/>
          <p:cNvSpPr/>
          <p:nvPr/>
        </p:nvSpPr>
        <p:spPr>
          <a:xfrm rot="-629296">
            <a:off x="12644881" y="275027"/>
            <a:ext cx="1184783" cy="1156779"/>
          </a:xfrm>
          <a:custGeom>
            <a:avLst/>
            <a:gdLst/>
            <a:ahLst/>
            <a:cxnLst/>
            <a:rect l="l" t="t" r="r" b="b"/>
            <a:pathLst>
              <a:path w="1184783" h="1156779">
                <a:moveTo>
                  <a:pt x="0" y="0"/>
                </a:moveTo>
                <a:lnTo>
                  <a:pt x="1184783" y="0"/>
                </a:lnTo>
                <a:lnTo>
                  <a:pt x="1184783" y="1156779"/>
                </a:lnTo>
                <a:lnTo>
                  <a:pt x="0" y="11567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5" name="Freeform 5"/>
          <p:cNvSpPr/>
          <p:nvPr/>
        </p:nvSpPr>
        <p:spPr>
          <a:xfrm>
            <a:off x="-605856" y="-615113"/>
            <a:ext cx="2338967" cy="2937060"/>
          </a:xfrm>
          <a:custGeom>
            <a:avLst/>
            <a:gdLst/>
            <a:ahLst/>
            <a:cxnLst/>
            <a:rect l="l" t="t" r="r" b="b"/>
            <a:pathLst>
              <a:path w="2338967" h="2937060">
                <a:moveTo>
                  <a:pt x="0" y="0"/>
                </a:moveTo>
                <a:lnTo>
                  <a:pt x="2338967" y="0"/>
                </a:lnTo>
                <a:lnTo>
                  <a:pt x="2338967" y="2937059"/>
                </a:lnTo>
                <a:lnTo>
                  <a:pt x="0" y="293705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 rot="2546313">
            <a:off x="14749843" y="-16536"/>
            <a:ext cx="4323175" cy="2703950"/>
          </a:xfrm>
          <a:custGeom>
            <a:avLst/>
            <a:gdLst/>
            <a:ahLst/>
            <a:cxnLst/>
            <a:rect l="l" t="t" r="r" b="b"/>
            <a:pathLst>
              <a:path w="4323175" h="2703950">
                <a:moveTo>
                  <a:pt x="0" y="0"/>
                </a:moveTo>
                <a:lnTo>
                  <a:pt x="4323175" y="0"/>
                </a:lnTo>
                <a:lnTo>
                  <a:pt x="4323175" y="2703949"/>
                </a:lnTo>
                <a:lnTo>
                  <a:pt x="0" y="27039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 rot="2546313">
            <a:off x="-488827" y="8375771"/>
            <a:ext cx="4067362" cy="2543950"/>
          </a:xfrm>
          <a:custGeom>
            <a:avLst/>
            <a:gdLst/>
            <a:ahLst/>
            <a:cxnLst/>
            <a:rect l="l" t="t" r="r" b="b"/>
            <a:pathLst>
              <a:path w="4067362" h="2543950">
                <a:moveTo>
                  <a:pt x="0" y="0"/>
                </a:moveTo>
                <a:lnTo>
                  <a:pt x="4067361" y="0"/>
                </a:lnTo>
                <a:lnTo>
                  <a:pt x="4067361" y="2543950"/>
                </a:lnTo>
                <a:lnTo>
                  <a:pt x="0" y="254395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8" name="Freeform 8"/>
          <p:cNvSpPr/>
          <p:nvPr/>
        </p:nvSpPr>
        <p:spPr>
          <a:xfrm>
            <a:off x="17043470" y="3571388"/>
            <a:ext cx="1697760" cy="2855560"/>
          </a:xfrm>
          <a:custGeom>
            <a:avLst/>
            <a:gdLst/>
            <a:ahLst/>
            <a:cxnLst/>
            <a:rect l="l" t="t" r="r" b="b"/>
            <a:pathLst>
              <a:path w="1697760" h="2855560">
                <a:moveTo>
                  <a:pt x="0" y="0"/>
                </a:moveTo>
                <a:lnTo>
                  <a:pt x="1697760" y="0"/>
                </a:lnTo>
                <a:lnTo>
                  <a:pt x="1697760" y="2855560"/>
                </a:lnTo>
                <a:lnTo>
                  <a:pt x="0" y="285556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9" name="Freeform 9"/>
          <p:cNvSpPr/>
          <p:nvPr/>
        </p:nvSpPr>
        <p:spPr>
          <a:xfrm>
            <a:off x="-1459068" y="4340928"/>
            <a:ext cx="3192179" cy="3269457"/>
          </a:xfrm>
          <a:custGeom>
            <a:avLst/>
            <a:gdLst/>
            <a:ahLst/>
            <a:cxnLst/>
            <a:rect l="l" t="t" r="r" b="b"/>
            <a:pathLst>
              <a:path w="3192179" h="3269457">
                <a:moveTo>
                  <a:pt x="0" y="0"/>
                </a:moveTo>
                <a:lnTo>
                  <a:pt x="3192179" y="0"/>
                </a:lnTo>
                <a:lnTo>
                  <a:pt x="3192179" y="3269457"/>
                </a:lnTo>
                <a:lnTo>
                  <a:pt x="0" y="326945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0" name="Freeform 10"/>
          <p:cNvSpPr/>
          <p:nvPr/>
        </p:nvSpPr>
        <p:spPr>
          <a:xfrm>
            <a:off x="8446097" y="-1857477"/>
            <a:ext cx="3627145" cy="3714953"/>
          </a:xfrm>
          <a:custGeom>
            <a:avLst/>
            <a:gdLst/>
            <a:ahLst/>
            <a:cxnLst/>
            <a:rect l="l" t="t" r="r" b="b"/>
            <a:pathLst>
              <a:path w="3627145" h="3714953">
                <a:moveTo>
                  <a:pt x="0" y="0"/>
                </a:moveTo>
                <a:lnTo>
                  <a:pt x="3627145" y="0"/>
                </a:lnTo>
                <a:lnTo>
                  <a:pt x="3627145" y="3714954"/>
                </a:lnTo>
                <a:lnTo>
                  <a:pt x="0" y="371495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1" name="Freeform 11"/>
          <p:cNvSpPr/>
          <p:nvPr/>
        </p:nvSpPr>
        <p:spPr>
          <a:xfrm>
            <a:off x="2438205" y="286162"/>
            <a:ext cx="1051999" cy="1134509"/>
          </a:xfrm>
          <a:custGeom>
            <a:avLst/>
            <a:gdLst/>
            <a:ahLst/>
            <a:cxnLst/>
            <a:rect l="l" t="t" r="r" b="b"/>
            <a:pathLst>
              <a:path w="1051999" h="1134509">
                <a:moveTo>
                  <a:pt x="0" y="0"/>
                </a:moveTo>
                <a:lnTo>
                  <a:pt x="1051999" y="0"/>
                </a:lnTo>
                <a:lnTo>
                  <a:pt x="1051999" y="1134509"/>
                </a:lnTo>
                <a:lnTo>
                  <a:pt x="0" y="113450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2" name="Freeform 12"/>
          <p:cNvSpPr/>
          <p:nvPr/>
        </p:nvSpPr>
        <p:spPr>
          <a:xfrm>
            <a:off x="14403864" y="8680826"/>
            <a:ext cx="2996374" cy="2299036"/>
          </a:xfrm>
          <a:custGeom>
            <a:avLst/>
            <a:gdLst/>
            <a:ahLst/>
            <a:cxnLst/>
            <a:rect l="l" t="t" r="r" b="b"/>
            <a:pathLst>
              <a:path w="2996374" h="2299036">
                <a:moveTo>
                  <a:pt x="0" y="0"/>
                </a:moveTo>
                <a:lnTo>
                  <a:pt x="2996374" y="0"/>
                </a:lnTo>
                <a:lnTo>
                  <a:pt x="2996374" y="2299036"/>
                </a:lnTo>
                <a:lnTo>
                  <a:pt x="0" y="229903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3" name="Freeform 13"/>
          <p:cNvSpPr/>
          <p:nvPr/>
        </p:nvSpPr>
        <p:spPr>
          <a:xfrm>
            <a:off x="3490204" y="8680826"/>
            <a:ext cx="3938421" cy="2921593"/>
          </a:xfrm>
          <a:custGeom>
            <a:avLst/>
            <a:gdLst/>
            <a:ahLst/>
            <a:cxnLst/>
            <a:rect l="l" t="t" r="r" b="b"/>
            <a:pathLst>
              <a:path w="3938421" h="2921593">
                <a:moveTo>
                  <a:pt x="0" y="0"/>
                </a:moveTo>
                <a:lnTo>
                  <a:pt x="3938421" y="0"/>
                </a:lnTo>
                <a:lnTo>
                  <a:pt x="3938421" y="2921592"/>
                </a:lnTo>
                <a:lnTo>
                  <a:pt x="0" y="2921592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4" name="Freeform 14"/>
          <p:cNvSpPr/>
          <p:nvPr/>
        </p:nvSpPr>
        <p:spPr>
          <a:xfrm>
            <a:off x="4279985" y="-860787"/>
            <a:ext cx="3075494" cy="2281457"/>
          </a:xfrm>
          <a:custGeom>
            <a:avLst/>
            <a:gdLst/>
            <a:ahLst/>
            <a:cxnLst/>
            <a:rect l="l" t="t" r="r" b="b"/>
            <a:pathLst>
              <a:path w="3075494" h="2281457">
                <a:moveTo>
                  <a:pt x="0" y="0"/>
                </a:moveTo>
                <a:lnTo>
                  <a:pt x="3075494" y="0"/>
                </a:lnTo>
                <a:lnTo>
                  <a:pt x="3075494" y="2281458"/>
                </a:lnTo>
                <a:lnTo>
                  <a:pt x="0" y="2281458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5" name="Freeform 15"/>
          <p:cNvSpPr/>
          <p:nvPr/>
        </p:nvSpPr>
        <p:spPr>
          <a:xfrm>
            <a:off x="17641710" y="7135535"/>
            <a:ext cx="1099520" cy="1183437"/>
          </a:xfrm>
          <a:custGeom>
            <a:avLst/>
            <a:gdLst/>
            <a:ahLst/>
            <a:cxnLst/>
            <a:rect l="l" t="t" r="r" b="b"/>
            <a:pathLst>
              <a:path w="1099520" h="1183437">
                <a:moveTo>
                  <a:pt x="0" y="0"/>
                </a:moveTo>
                <a:lnTo>
                  <a:pt x="1099520" y="0"/>
                </a:lnTo>
                <a:lnTo>
                  <a:pt x="1099520" y="1183437"/>
                </a:lnTo>
                <a:lnTo>
                  <a:pt x="0" y="1183437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6" name="Freeform 16"/>
          <p:cNvSpPr/>
          <p:nvPr/>
        </p:nvSpPr>
        <p:spPr>
          <a:xfrm>
            <a:off x="-412739" y="2608399"/>
            <a:ext cx="1099520" cy="1183437"/>
          </a:xfrm>
          <a:custGeom>
            <a:avLst/>
            <a:gdLst/>
            <a:ahLst/>
            <a:cxnLst/>
            <a:rect l="l" t="t" r="r" b="b"/>
            <a:pathLst>
              <a:path w="1099520" h="1183437">
                <a:moveTo>
                  <a:pt x="0" y="0"/>
                </a:moveTo>
                <a:lnTo>
                  <a:pt x="1099521" y="0"/>
                </a:lnTo>
                <a:lnTo>
                  <a:pt x="1099521" y="1183436"/>
                </a:lnTo>
                <a:lnTo>
                  <a:pt x="0" y="1183436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7" name="Freeform 17"/>
          <p:cNvSpPr/>
          <p:nvPr/>
        </p:nvSpPr>
        <p:spPr>
          <a:xfrm>
            <a:off x="8145261" y="8908179"/>
            <a:ext cx="2649974" cy="2466885"/>
          </a:xfrm>
          <a:custGeom>
            <a:avLst/>
            <a:gdLst/>
            <a:ahLst/>
            <a:cxnLst/>
            <a:rect l="l" t="t" r="r" b="b"/>
            <a:pathLst>
              <a:path w="2649974" h="2466885">
                <a:moveTo>
                  <a:pt x="0" y="0"/>
                </a:moveTo>
                <a:lnTo>
                  <a:pt x="2649974" y="0"/>
                </a:lnTo>
                <a:lnTo>
                  <a:pt x="2649974" y="2466886"/>
                </a:lnTo>
                <a:lnTo>
                  <a:pt x="0" y="2466886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8" name="Freeform 18"/>
          <p:cNvSpPr/>
          <p:nvPr/>
        </p:nvSpPr>
        <p:spPr>
          <a:xfrm>
            <a:off x="11634597" y="9258300"/>
            <a:ext cx="1602675" cy="1526913"/>
          </a:xfrm>
          <a:custGeom>
            <a:avLst/>
            <a:gdLst/>
            <a:ahLst/>
            <a:cxnLst/>
            <a:rect l="l" t="t" r="r" b="b"/>
            <a:pathLst>
              <a:path w="1602675" h="1526913">
                <a:moveTo>
                  <a:pt x="0" y="0"/>
                </a:moveTo>
                <a:lnTo>
                  <a:pt x="1602676" y="0"/>
                </a:lnTo>
                <a:lnTo>
                  <a:pt x="1602676" y="1526913"/>
                </a:lnTo>
                <a:lnTo>
                  <a:pt x="0" y="1526913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2" name="TextBox 12"/>
          <p:cNvSpPr txBox="1"/>
          <p:nvPr/>
        </p:nvSpPr>
        <p:spPr>
          <a:xfrm>
            <a:off x="3792608" y="1453976"/>
            <a:ext cx="10702784" cy="716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20"/>
              </a:lnSpc>
            </a:pPr>
            <a:r>
              <a:rPr lang="en-US" sz="4800" dirty="0" err="1">
                <a:solidFill>
                  <a:srgbClr val="000000"/>
                </a:solidFill>
                <a:latin typeface="Cocomat Pro Heavy"/>
              </a:rPr>
              <a:t>Disusun</a:t>
            </a:r>
            <a:r>
              <a:rPr lang="en-US" sz="4800" dirty="0">
                <a:solidFill>
                  <a:srgbClr val="000000"/>
                </a:solidFill>
                <a:latin typeface="Cocomat Pro Heavy"/>
              </a:rPr>
              <a:t> Oleh :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172656" y="7410711"/>
            <a:ext cx="3586723" cy="399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98"/>
              </a:lnSpc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Cocomat Pro Heavy"/>
              </a:rPr>
              <a:t>Merry Natalia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544843" y="7128415"/>
            <a:ext cx="3198312" cy="7582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898"/>
              </a:lnSpc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Cocomat Pro Heavy"/>
              </a:rPr>
              <a:t>Aditya Faturrahman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374132" y="6976015"/>
            <a:ext cx="3741211" cy="7582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898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000000"/>
                </a:solidFill>
                <a:latin typeface="Cocomat Pro Heavy"/>
              </a:rPr>
              <a:t>Welson</a:t>
            </a:r>
            <a:r>
              <a:rPr lang="en-US" sz="3200" dirty="0">
                <a:solidFill>
                  <a:srgbClr val="000000"/>
                </a:solidFill>
                <a:latin typeface="Cocomat Pro Heavy"/>
              </a:rPr>
              <a:t> Hendra </a:t>
            </a:r>
            <a:r>
              <a:rPr lang="en-US" sz="3200" dirty="0" err="1">
                <a:solidFill>
                  <a:srgbClr val="000000"/>
                </a:solidFill>
                <a:latin typeface="Cocomat Pro Heavy"/>
              </a:rPr>
              <a:t>Simamora</a:t>
            </a:r>
            <a:endParaRPr lang="en-US" sz="3200" dirty="0">
              <a:solidFill>
                <a:srgbClr val="000000"/>
              </a:solidFill>
              <a:latin typeface="Cocomat Pro Heavy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995274" y="8192371"/>
            <a:ext cx="3941487" cy="303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0"/>
              </a:lnSpc>
              <a:spcBef>
                <a:spcPct val="0"/>
              </a:spcBef>
            </a:pPr>
            <a:r>
              <a:rPr lang="en-US" sz="2400" spc="50" dirty="0">
                <a:solidFill>
                  <a:srgbClr val="000000"/>
                </a:solidFill>
                <a:latin typeface="Now Medium"/>
              </a:rPr>
              <a:t>228530002.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173256" y="8192371"/>
            <a:ext cx="3941487" cy="303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0"/>
              </a:lnSpc>
              <a:spcBef>
                <a:spcPct val="0"/>
              </a:spcBef>
            </a:pPr>
            <a:r>
              <a:rPr lang="en-US" sz="2400" spc="50" dirty="0">
                <a:solidFill>
                  <a:srgbClr val="000000"/>
                </a:solidFill>
                <a:latin typeface="Now Medium"/>
              </a:rPr>
              <a:t>228530009</a:t>
            </a:r>
            <a:endParaRPr lang="en-US" sz="1592" spc="50" dirty="0">
              <a:solidFill>
                <a:srgbClr val="000000"/>
              </a:solidFill>
              <a:latin typeface="Now Medium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2351238" y="8116171"/>
            <a:ext cx="3941487" cy="303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0"/>
              </a:lnSpc>
              <a:spcBef>
                <a:spcPct val="0"/>
              </a:spcBef>
            </a:pPr>
            <a:r>
              <a:rPr lang="en-US" sz="2400" spc="50" dirty="0">
                <a:solidFill>
                  <a:srgbClr val="000000"/>
                </a:solidFill>
                <a:latin typeface="Now Medium"/>
              </a:rPr>
              <a:t>228530013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642F390-A86F-A705-D336-ED2B842730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51" b="98926" l="19707" r="85016">
                        <a14:foregroundMark x1="47720" y1="6543" x2="47720" y2="6543"/>
                        <a14:foregroundMark x1="48697" y1="2246" x2="48697" y2="2246"/>
                        <a14:foregroundMark x1="49674" y1="13379" x2="49674" y2="13379"/>
                        <a14:foregroundMark x1="55863" y1="17090" x2="55863" y2="17090"/>
                        <a14:foregroundMark x1="55863" y1="17090" x2="55863" y2="17090"/>
                        <a14:foregroundMark x1="50977" y1="92578" x2="50977" y2="92578"/>
                        <a14:foregroundMark x1="50977" y1="92578" x2="50977" y2="92578"/>
                        <a14:foregroundMark x1="50651" y1="98145" x2="50651" y2="98145"/>
                        <a14:foregroundMark x1="50651" y1="98145" x2="50651" y2="98145"/>
                        <a14:foregroundMark x1="56352" y1="98926" x2="56352" y2="98926"/>
                        <a14:foregroundMark x1="56352" y1="98926" x2="56352" y2="98926"/>
                        <a14:foregroundMark x1="44788" y1="98633" x2="44788" y2="98633"/>
                        <a14:foregroundMark x1="44788" y1="98633" x2="44788" y2="98633"/>
                        <a14:foregroundMark x1="56352" y1="16895" x2="56352" y2="16895"/>
                        <a14:foregroundMark x1="56352" y1="16895" x2="56352" y2="16895"/>
                        <a14:foregroundMark x1="50651" y1="15820" x2="50651" y2="15820"/>
                        <a14:foregroundMark x1="50651" y1="15820" x2="50651" y2="15820"/>
                        <a14:foregroundMark x1="52769" y1="21973" x2="52769" y2="21973"/>
                        <a14:foregroundMark x1="52769" y1="21973" x2="52769" y2="21973"/>
                        <a14:foregroundMark x1="53257" y1="11914" x2="53257" y2="11914"/>
                        <a14:foregroundMark x1="19707" y1="26465" x2="19707" y2="26465"/>
                        <a14:foregroundMark x1="19707" y1="26465" x2="19707" y2="26465"/>
                        <a14:foregroundMark x1="85016" y1="29395" x2="85016" y2="29395"/>
                        <a14:foregroundMark x1="85016" y1="29395" x2="85016" y2="29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76" r="7238"/>
          <a:stretch/>
        </p:blipFill>
        <p:spPr>
          <a:xfrm>
            <a:off x="3048000" y="3219968"/>
            <a:ext cx="1672588" cy="35999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220C2BF-C7B2-50EA-3288-EC7DF60B292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002" b="94646" l="34341" r="64725">
                        <a14:foregroundMark x1="38626" y1="17545" x2="38626" y2="17545"/>
                        <a14:foregroundMark x1="38626" y1="17545" x2="38626" y2="17545"/>
                        <a14:foregroundMark x1="34341" y1="24300" x2="34341" y2="24300"/>
                        <a14:foregroundMark x1="34341" y1="24300" x2="34341" y2="24300"/>
                        <a14:foregroundMark x1="50110" y1="15239" x2="50110" y2="15239"/>
                        <a14:foregroundMark x1="50110" y1="15239" x2="50110" y2="15239"/>
                        <a14:foregroundMark x1="50110" y1="7084" x2="50110" y2="7084"/>
                        <a14:foregroundMark x1="50110" y1="7084" x2="50110" y2="7084"/>
                        <a14:foregroundMark x1="63791" y1="50247" x2="63791" y2="50247"/>
                        <a14:foregroundMark x1="63791" y1="50247" x2="63791" y2="50247"/>
                        <a14:foregroundMark x1="52857" y1="92092" x2="52857" y2="92092"/>
                        <a14:foregroundMark x1="52857" y1="92092" x2="52857" y2="92092"/>
                        <a14:foregroundMark x1="45824" y1="94646" x2="45824" y2="94646"/>
                        <a14:foregroundMark x1="45824" y1="94646" x2="45824" y2="94646"/>
                        <a14:foregroundMark x1="64725" y1="45058" x2="64725" y2="45058"/>
                        <a14:foregroundMark x1="64725" y1="45058" x2="64725" y2="450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78" t="-534" r="32411" b="1"/>
          <a:stretch/>
        </p:blipFill>
        <p:spPr>
          <a:xfrm>
            <a:off x="13485687" y="3151206"/>
            <a:ext cx="1672588" cy="32785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37E95F-79AA-C486-35D6-88AF5E34439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406" b="92344" l="19948" r="78958">
                        <a14:foregroundMark x1="49219" y1="24063" x2="49219" y2="24063"/>
                        <a14:foregroundMark x1="73125" y1="11875" x2="73125" y2="11875"/>
                        <a14:foregroundMark x1="75521" y1="6510" x2="75521" y2="6510"/>
                        <a14:foregroundMark x1="19948" y1="29896" x2="19948" y2="29896"/>
                        <a14:foregroundMark x1="78958" y1="92344" x2="78958" y2="92344"/>
                        <a14:foregroundMark x1="66771" y1="92344" x2="66771" y2="92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98" t="4074" r="17098"/>
          <a:stretch/>
        </p:blipFill>
        <p:spPr>
          <a:xfrm>
            <a:off x="7758550" y="3266493"/>
            <a:ext cx="2452250" cy="35747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 rot="-629296">
            <a:off x="13624536" y="340005"/>
            <a:ext cx="1219969" cy="1191133"/>
          </a:xfrm>
          <a:custGeom>
            <a:avLst/>
            <a:gdLst/>
            <a:ahLst/>
            <a:cxnLst/>
            <a:rect l="l" t="t" r="r" b="b"/>
            <a:pathLst>
              <a:path w="1219969" h="1191133">
                <a:moveTo>
                  <a:pt x="0" y="0"/>
                </a:moveTo>
                <a:lnTo>
                  <a:pt x="1219969" y="0"/>
                </a:lnTo>
                <a:lnTo>
                  <a:pt x="1219969" y="1191134"/>
                </a:lnTo>
                <a:lnTo>
                  <a:pt x="0" y="11911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" name="Freeform 4"/>
          <p:cNvSpPr/>
          <p:nvPr/>
        </p:nvSpPr>
        <p:spPr>
          <a:xfrm>
            <a:off x="566087" y="-929812"/>
            <a:ext cx="2408430" cy="3024285"/>
          </a:xfrm>
          <a:custGeom>
            <a:avLst/>
            <a:gdLst/>
            <a:ahLst/>
            <a:cxnLst/>
            <a:rect l="l" t="t" r="r" b="b"/>
            <a:pathLst>
              <a:path w="2408430" h="3024285">
                <a:moveTo>
                  <a:pt x="0" y="0"/>
                </a:moveTo>
                <a:lnTo>
                  <a:pt x="2408430" y="0"/>
                </a:lnTo>
                <a:lnTo>
                  <a:pt x="2408430" y="3024285"/>
                </a:lnTo>
                <a:lnTo>
                  <a:pt x="0" y="302428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5" name="Freeform 5"/>
          <p:cNvSpPr/>
          <p:nvPr/>
        </p:nvSpPr>
        <p:spPr>
          <a:xfrm rot="2546313">
            <a:off x="15277900" y="-374178"/>
            <a:ext cx="4188155" cy="2619500"/>
          </a:xfrm>
          <a:custGeom>
            <a:avLst/>
            <a:gdLst/>
            <a:ahLst/>
            <a:cxnLst/>
            <a:rect l="l" t="t" r="r" b="b"/>
            <a:pathLst>
              <a:path w="4188155" h="2619500">
                <a:moveTo>
                  <a:pt x="0" y="0"/>
                </a:moveTo>
                <a:lnTo>
                  <a:pt x="4188155" y="0"/>
                </a:lnTo>
                <a:lnTo>
                  <a:pt x="4188155" y="2619500"/>
                </a:lnTo>
                <a:lnTo>
                  <a:pt x="0" y="26195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 rot="2546313">
            <a:off x="-1065377" y="8172453"/>
            <a:ext cx="4188155" cy="2619500"/>
          </a:xfrm>
          <a:custGeom>
            <a:avLst/>
            <a:gdLst/>
            <a:ahLst/>
            <a:cxnLst/>
            <a:rect l="l" t="t" r="r" b="b"/>
            <a:pathLst>
              <a:path w="4188155" h="2619500">
                <a:moveTo>
                  <a:pt x="0" y="0"/>
                </a:moveTo>
                <a:lnTo>
                  <a:pt x="4188154" y="0"/>
                </a:lnTo>
                <a:lnTo>
                  <a:pt x="4188154" y="2619500"/>
                </a:lnTo>
                <a:lnTo>
                  <a:pt x="0" y="26195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>
            <a:off x="17371977" y="3315251"/>
            <a:ext cx="1592165" cy="2677954"/>
          </a:xfrm>
          <a:custGeom>
            <a:avLst/>
            <a:gdLst/>
            <a:ahLst/>
            <a:cxnLst/>
            <a:rect l="l" t="t" r="r" b="b"/>
            <a:pathLst>
              <a:path w="1592165" h="2677954">
                <a:moveTo>
                  <a:pt x="0" y="0"/>
                </a:moveTo>
                <a:lnTo>
                  <a:pt x="1592166" y="0"/>
                </a:lnTo>
                <a:lnTo>
                  <a:pt x="1592166" y="2677954"/>
                </a:lnTo>
                <a:lnTo>
                  <a:pt x="0" y="267795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8" name="Freeform 8"/>
          <p:cNvSpPr/>
          <p:nvPr/>
        </p:nvSpPr>
        <p:spPr>
          <a:xfrm>
            <a:off x="-1643490" y="4145377"/>
            <a:ext cx="3286981" cy="3366554"/>
          </a:xfrm>
          <a:custGeom>
            <a:avLst/>
            <a:gdLst/>
            <a:ahLst/>
            <a:cxnLst/>
            <a:rect l="l" t="t" r="r" b="b"/>
            <a:pathLst>
              <a:path w="3286981" h="3366554">
                <a:moveTo>
                  <a:pt x="0" y="0"/>
                </a:moveTo>
                <a:lnTo>
                  <a:pt x="3286980" y="0"/>
                </a:lnTo>
                <a:lnTo>
                  <a:pt x="3286980" y="3366554"/>
                </a:lnTo>
                <a:lnTo>
                  <a:pt x="0" y="336655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9" name="Freeform 9"/>
          <p:cNvSpPr/>
          <p:nvPr/>
        </p:nvSpPr>
        <p:spPr>
          <a:xfrm>
            <a:off x="9321585" y="-2024686"/>
            <a:ext cx="3686763" cy="3776014"/>
          </a:xfrm>
          <a:custGeom>
            <a:avLst/>
            <a:gdLst/>
            <a:ahLst/>
            <a:cxnLst/>
            <a:rect l="l" t="t" r="r" b="b"/>
            <a:pathLst>
              <a:path w="3686763" h="3776014">
                <a:moveTo>
                  <a:pt x="0" y="0"/>
                </a:moveTo>
                <a:lnTo>
                  <a:pt x="3686763" y="0"/>
                </a:lnTo>
                <a:lnTo>
                  <a:pt x="3686763" y="3776014"/>
                </a:lnTo>
                <a:lnTo>
                  <a:pt x="0" y="37760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0" name="Freeform 10"/>
          <p:cNvSpPr/>
          <p:nvPr/>
        </p:nvSpPr>
        <p:spPr>
          <a:xfrm>
            <a:off x="-517154" y="618905"/>
            <a:ext cx="1083241" cy="1168201"/>
          </a:xfrm>
          <a:custGeom>
            <a:avLst/>
            <a:gdLst/>
            <a:ahLst/>
            <a:cxnLst/>
            <a:rect l="l" t="t" r="r" b="b"/>
            <a:pathLst>
              <a:path w="1083241" h="1168201">
                <a:moveTo>
                  <a:pt x="0" y="0"/>
                </a:moveTo>
                <a:lnTo>
                  <a:pt x="1083241" y="0"/>
                </a:lnTo>
                <a:lnTo>
                  <a:pt x="1083241" y="1168202"/>
                </a:lnTo>
                <a:lnTo>
                  <a:pt x="0" y="116820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1" name="Freeform 11"/>
          <p:cNvSpPr/>
          <p:nvPr/>
        </p:nvSpPr>
        <p:spPr>
          <a:xfrm>
            <a:off x="14750754" y="8687149"/>
            <a:ext cx="3085361" cy="2367313"/>
          </a:xfrm>
          <a:custGeom>
            <a:avLst/>
            <a:gdLst/>
            <a:ahLst/>
            <a:cxnLst/>
            <a:rect l="l" t="t" r="r" b="b"/>
            <a:pathLst>
              <a:path w="3085361" h="2367313">
                <a:moveTo>
                  <a:pt x="0" y="0"/>
                </a:moveTo>
                <a:lnTo>
                  <a:pt x="3085360" y="0"/>
                </a:lnTo>
                <a:lnTo>
                  <a:pt x="3085360" y="2367313"/>
                </a:lnTo>
                <a:lnTo>
                  <a:pt x="0" y="236731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2" name="Freeform 12"/>
          <p:cNvSpPr/>
          <p:nvPr/>
        </p:nvSpPr>
        <p:spPr>
          <a:xfrm>
            <a:off x="3552166" y="8687149"/>
            <a:ext cx="3908704" cy="2899547"/>
          </a:xfrm>
          <a:custGeom>
            <a:avLst/>
            <a:gdLst/>
            <a:ahLst/>
            <a:cxnLst/>
            <a:rect l="l" t="t" r="r" b="b"/>
            <a:pathLst>
              <a:path w="3908704" h="2899547">
                <a:moveTo>
                  <a:pt x="0" y="0"/>
                </a:moveTo>
                <a:lnTo>
                  <a:pt x="3908703" y="0"/>
                </a:lnTo>
                <a:lnTo>
                  <a:pt x="3908703" y="2899547"/>
                </a:lnTo>
                <a:lnTo>
                  <a:pt x="0" y="2899547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3" name="Freeform 13"/>
          <p:cNvSpPr/>
          <p:nvPr/>
        </p:nvSpPr>
        <p:spPr>
          <a:xfrm>
            <a:off x="3552166" y="-1905583"/>
            <a:ext cx="4769106" cy="3537809"/>
          </a:xfrm>
          <a:custGeom>
            <a:avLst/>
            <a:gdLst/>
            <a:ahLst/>
            <a:cxnLst/>
            <a:rect l="l" t="t" r="r" b="b"/>
            <a:pathLst>
              <a:path w="4769106" h="3537809">
                <a:moveTo>
                  <a:pt x="0" y="0"/>
                </a:moveTo>
                <a:lnTo>
                  <a:pt x="4769106" y="0"/>
                </a:lnTo>
                <a:lnTo>
                  <a:pt x="4769106" y="3537809"/>
                </a:lnTo>
                <a:lnTo>
                  <a:pt x="0" y="3537809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4" name="Freeform 14"/>
          <p:cNvSpPr/>
          <p:nvPr/>
        </p:nvSpPr>
        <p:spPr>
          <a:xfrm>
            <a:off x="17573065" y="6730886"/>
            <a:ext cx="1132174" cy="1218583"/>
          </a:xfrm>
          <a:custGeom>
            <a:avLst/>
            <a:gdLst/>
            <a:ahLst/>
            <a:cxnLst/>
            <a:rect l="l" t="t" r="r" b="b"/>
            <a:pathLst>
              <a:path w="1132174" h="1218583">
                <a:moveTo>
                  <a:pt x="0" y="0"/>
                </a:moveTo>
                <a:lnTo>
                  <a:pt x="1132174" y="0"/>
                </a:lnTo>
                <a:lnTo>
                  <a:pt x="1132174" y="1218582"/>
                </a:lnTo>
                <a:lnTo>
                  <a:pt x="0" y="121858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5" name="Freeform 15"/>
          <p:cNvSpPr/>
          <p:nvPr/>
        </p:nvSpPr>
        <p:spPr>
          <a:xfrm>
            <a:off x="-566087" y="2343037"/>
            <a:ext cx="1132174" cy="1218583"/>
          </a:xfrm>
          <a:custGeom>
            <a:avLst/>
            <a:gdLst/>
            <a:ahLst/>
            <a:cxnLst/>
            <a:rect l="l" t="t" r="r" b="b"/>
            <a:pathLst>
              <a:path w="1132174" h="1218583">
                <a:moveTo>
                  <a:pt x="0" y="0"/>
                </a:moveTo>
                <a:lnTo>
                  <a:pt x="1132174" y="0"/>
                </a:lnTo>
                <a:lnTo>
                  <a:pt x="1132174" y="1218583"/>
                </a:lnTo>
                <a:lnTo>
                  <a:pt x="0" y="1218583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6" name="Freeform 16"/>
          <p:cNvSpPr/>
          <p:nvPr/>
        </p:nvSpPr>
        <p:spPr>
          <a:xfrm>
            <a:off x="8624623" y="8687149"/>
            <a:ext cx="2728673" cy="2540147"/>
          </a:xfrm>
          <a:custGeom>
            <a:avLst/>
            <a:gdLst/>
            <a:ahLst/>
            <a:cxnLst/>
            <a:rect l="l" t="t" r="r" b="b"/>
            <a:pathLst>
              <a:path w="2728673" h="2540147">
                <a:moveTo>
                  <a:pt x="0" y="0"/>
                </a:moveTo>
                <a:lnTo>
                  <a:pt x="2728673" y="0"/>
                </a:lnTo>
                <a:lnTo>
                  <a:pt x="2728673" y="2540147"/>
                </a:lnTo>
                <a:lnTo>
                  <a:pt x="0" y="2540147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7" name="Freeform 17"/>
          <p:cNvSpPr/>
          <p:nvPr/>
        </p:nvSpPr>
        <p:spPr>
          <a:xfrm>
            <a:off x="11938432" y="9482203"/>
            <a:ext cx="1650272" cy="1572259"/>
          </a:xfrm>
          <a:custGeom>
            <a:avLst/>
            <a:gdLst/>
            <a:ahLst/>
            <a:cxnLst/>
            <a:rect l="l" t="t" r="r" b="b"/>
            <a:pathLst>
              <a:path w="1650272" h="1572259">
                <a:moveTo>
                  <a:pt x="0" y="0"/>
                </a:moveTo>
                <a:lnTo>
                  <a:pt x="1650272" y="0"/>
                </a:lnTo>
                <a:lnTo>
                  <a:pt x="1650272" y="1572259"/>
                </a:lnTo>
                <a:lnTo>
                  <a:pt x="0" y="1572259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9562535" y="2673649"/>
            <a:ext cx="7568493" cy="4939703"/>
            <a:chOff x="0" y="0"/>
            <a:chExt cx="19050000" cy="12433300"/>
          </a:xfrm>
        </p:grpSpPr>
        <p:sp>
          <p:nvSpPr>
            <p:cNvPr id="19" name="Freeform 19"/>
            <p:cNvSpPr/>
            <p:nvPr/>
          </p:nvSpPr>
          <p:spPr>
            <a:xfrm>
              <a:off x="1452880" y="587121"/>
              <a:ext cx="16166846" cy="10116185"/>
            </a:xfrm>
            <a:custGeom>
              <a:avLst/>
              <a:gdLst/>
              <a:ahLst/>
              <a:cxnLst/>
              <a:rect l="l" t="t" r="r" b="b"/>
              <a:pathLst>
                <a:path w="16166846" h="10116185">
                  <a:moveTo>
                    <a:pt x="16166846" y="0"/>
                  </a:moveTo>
                  <a:lnTo>
                    <a:pt x="16166846" y="10116185"/>
                  </a:lnTo>
                  <a:lnTo>
                    <a:pt x="0" y="10116185"/>
                  </a:lnTo>
                  <a:lnTo>
                    <a:pt x="0" y="0"/>
                  </a:lnTo>
                  <a:lnTo>
                    <a:pt x="16166846" y="0"/>
                  </a:lnTo>
                  <a:close/>
                </a:path>
              </a:pathLst>
            </a:custGeom>
            <a:blipFill>
              <a:blip r:embed="rId25"/>
              <a:stretch>
                <a:fillRect t="-3237" b="-3237"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0" y="0"/>
              <a:ext cx="19050000" cy="12433300"/>
            </a:xfrm>
            <a:custGeom>
              <a:avLst/>
              <a:gdLst/>
              <a:ahLst/>
              <a:cxnLst/>
              <a:rect l="l" t="t" r="r" b="b"/>
              <a:pathLst>
                <a:path w="19050000" h="12433300">
                  <a:moveTo>
                    <a:pt x="19050000" y="0"/>
                  </a:moveTo>
                  <a:lnTo>
                    <a:pt x="19050000" y="12433300"/>
                  </a:lnTo>
                  <a:lnTo>
                    <a:pt x="0" y="12433300"/>
                  </a:lnTo>
                  <a:lnTo>
                    <a:pt x="0" y="0"/>
                  </a:lnTo>
                  <a:lnTo>
                    <a:pt x="19050000" y="0"/>
                  </a:lnTo>
                  <a:close/>
                </a:path>
              </a:pathLst>
            </a:custGeom>
            <a:blipFill>
              <a:blip r:embed="rId26"/>
              <a:stretch>
                <a:fillRect l="-301" r="-301"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2514600" y="1409700"/>
            <a:ext cx="6460984" cy="928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3"/>
              </a:lnSpc>
            </a:pPr>
            <a:r>
              <a:rPr lang="en-US" sz="5900" dirty="0" err="1">
                <a:solidFill>
                  <a:srgbClr val="000000"/>
                </a:solidFill>
                <a:latin typeface="Cocomat Pro Heavy"/>
              </a:rPr>
              <a:t>Latar</a:t>
            </a:r>
            <a:r>
              <a:rPr lang="en-US" sz="5900" dirty="0">
                <a:solidFill>
                  <a:srgbClr val="000000"/>
                </a:solidFill>
                <a:latin typeface="Cocomat Pro Heavy"/>
              </a:rPr>
              <a:t> </a:t>
            </a:r>
            <a:r>
              <a:rPr lang="en-US" sz="5900" dirty="0" err="1">
                <a:solidFill>
                  <a:srgbClr val="000000"/>
                </a:solidFill>
                <a:latin typeface="Cocomat Pro Heavy"/>
              </a:rPr>
              <a:t>Belakang</a:t>
            </a:r>
            <a:endParaRPr lang="en-US" sz="5900" dirty="0">
              <a:solidFill>
                <a:srgbClr val="000000"/>
              </a:solidFill>
              <a:latin typeface="Cocomat Pro Heavy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2164130" y="2562038"/>
            <a:ext cx="7260964" cy="6550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Psikologi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mempelajari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perilaku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mulai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berkembang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1800an,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Psikologi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Sosial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sendiri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berkembang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sekitar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permulaan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abad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–20.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disiplin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relatif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baru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Psikologi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Sosial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banyak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teori-teori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sudah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tersedia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ilmu-ilmu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lainnya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Antropologi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Sosiologi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77" b="-9277"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3" name="Group 3"/>
          <p:cNvGrpSpPr/>
          <p:nvPr/>
        </p:nvGrpSpPr>
        <p:grpSpPr>
          <a:xfrm>
            <a:off x="-830530" y="-283948"/>
            <a:ext cx="7928461" cy="11054540"/>
            <a:chOff x="0" y="0"/>
            <a:chExt cx="10571281" cy="14739386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35185" r="35185"/>
            <a:stretch>
              <a:fillRect/>
            </a:stretch>
          </p:blipFill>
          <p:spPr>
            <a:xfrm>
              <a:off x="0" y="0"/>
              <a:ext cx="10571281" cy="14739386"/>
            </a:xfrm>
            <a:prstGeom prst="rect">
              <a:avLst/>
            </a:prstGeom>
          </p:spPr>
        </p:pic>
      </p:grpSp>
      <p:sp>
        <p:nvSpPr>
          <p:cNvPr id="5" name="TextBox 5"/>
          <p:cNvSpPr txBox="1"/>
          <p:nvPr/>
        </p:nvSpPr>
        <p:spPr>
          <a:xfrm>
            <a:off x="8305800" y="1181100"/>
            <a:ext cx="7928460" cy="882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493"/>
              </a:lnSpc>
            </a:pPr>
            <a:r>
              <a:rPr lang="en-US" sz="4800" dirty="0" err="1">
                <a:solidFill>
                  <a:srgbClr val="FFFFFF"/>
                </a:solidFill>
                <a:latin typeface="Cocomat Pro Heavy"/>
              </a:rPr>
              <a:t>Definisi</a:t>
            </a:r>
            <a:r>
              <a:rPr lang="en-US" sz="4800" dirty="0">
                <a:solidFill>
                  <a:srgbClr val="FFFFFF"/>
                </a:solidFill>
                <a:latin typeface="Cocomat Pro Heavy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Cocomat Pro Heavy"/>
              </a:rPr>
              <a:t>Psikologi</a:t>
            </a:r>
            <a:r>
              <a:rPr lang="en-US" sz="4800" dirty="0">
                <a:solidFill>
                  <a:srgbClr val="FFFFFF"/>
                </a:solidFill>
                <a:latin typeface="Cocomat Pro Heavy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Cocomat Pro Heavy"/>
              </a:rPr>
              <a:t>Sosial</a:t>
            </a:r>
            <a:endParaRPr lang="en-US" sz="4800" dirty="0">
              <a:solidFill>
                <a:srgbClr val="FFFFFF"/>
              </a:solidFill>
              <a:latin typeface="Cocomat Pro Heavy"/>
            </a:endParaRPr>
          </a:p>
        </p:txBody>
      </p:sp>
      <p:sp>
        <p:nvSpPr>
          <p:cNvPr id="6" name="Freeform 6"/>
          <p:cNvSpPr/>
          <p:nvPr/>
        </p:nvSpPr>
        <p:spPr>
          <a:xfrm rot="-629296">
            <a:off x="12644881" y="275027"/>
            <a:ext cx="1184783" cy="1156779"/>
          </a:xfrm>
          <a:custGeom>
            <a:avLst/>
            <a:gdLst/>
            <a:ahLst/>
            <a:cxnLst/>
            <a:rect l="l" t="t" r="r" b="b"/>
            <a:pathLst>
              <a:path w="1184783" h="1156779">
                <a:moveTo>
                  <a:pt x="0" y="0"/>
                </a:moveTo>
                <a:lnTo>
                  <a:pt x="1184783" y="0"/>
                </a:lnTo>
                <a:lnTo>
                  <a:pt x="1184783" y="1156779"/>
                </a:lnTo>
                <a:lnTo>
                  <a:pt x="0" y="11567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 rot="2546313">
            <a:off x="14749843" y="-16536"/>
            <a:ext cx="4323175" cy="2703950"/>
          </a:xfrm>
          <a:custGeom>
            <a:avLst/>
            <a:gdLst/>
            <a:ahLst/>
            <a:cxnLst/>
            <a:rect l="l" t="t" r="r" b="b"/>
            <a:pathLst>
              <a:path w="4323175" h="2703950">
                <a:moveTo>
                  <a:pt x="0" y="0"/>
                </a:moveTo>
                <a:lnTo>
                  <a:pt x="4323175" y="0"/>
                </a:lnTo>
                <a:lnTo>
                  <a:pt x="4323175" y="2703949"/>
                </a:lnTo>
                <a:lnTo>
                  <a:pt x="0" y="27039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8" name="Freeform 8"/>
          <p:cNvSpPr/>
          <p:nvPr/>
        </p:nvSpPr>
        <p:spPr>
          <a:xfrm>
            <a:off x="17043470" y="3571388"/>
            <a:ext cx="1697760" cy="2855560"/>
          </a:xfrm>
          <a:custGeom>
            <a:avLst/>
            <a:gdLst/>
            <a:ahLst/>
            <a:cxnLst/>
            <a:rect l="l" t="t" r="r" b="b"/>
            <a:pathLst>
              <a:path w="1697760" h="2855560">
                <a:moveTo>
                  <a:pt x="0" y="0"/>
                </a:moveTo>
                <a:lnTo>
                  <a:pt x="1697760" y="0"/>
                </a:lnTo>
                <a:lnTo>
                  <a:pt x="1697760" y="2855560"/>
                </a:lnTo>
                <a:lnTo>
                  <a:pt x="0" y="28555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9" name="Freeform 9"/>
          <p:cNvSpPr/>
          <p:nvPr/>
        </p:nvSpPr>
        <p:spPr>
          <a:xfrm>
            <a:off x="8446097" y="-1857477"/>
            <a:ext cx="3627145" cy="3714953"/>
          </a:xfrm>
          <a:custGeom>
            <a:avLst/>
            <a:gdLst/>
            <a:ahLst/>
            <a:cxnLst/>
            <a:rect l="l" t="t" r="r" b="b"/>
            <a:pathLst>
              <a:path w="3627145" h="3714953">
                <a:moveTo>
                  <a:pt x="0" y="0"/>
                </a:moveTo>
                <a:lnTo>
                  <a:pt x="3627145" y="0"/>
                </a:lnTo>
                <a:lnTo>
                  <a:pt x="3627145" y="3714954"/>
                </a:lnTo>
                <a:lnTo>
                  <a:pt x="0" y="37149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0" name="Freeform 10"/>
          <p:cNvSpPr/>
          <p:nvPr/>
        </p:nvSpPr>
        <p:spPr>
          <a:xfrm>
            <a:off x="14403864" y="8680826"/>
            <a:ext cx="2996374" cy="2299036"/>
          </a:xfrm>
          <a:custGeom>
            <a:avLst/>
            <a:gdLst/>
            <a:ahLst/>
            <a:cxnLst/>
            <a:rect l="l" t="t" r="r" b="b"/>
            <a:pathLst>
              <a:path w="2996374" h="2299036">
                <a:moveTo>
                  <a:pt x="0" y="0"/>
                </a:moveTo>
                <a:lnTo>
                  <a:pt x="2996374" y="0"/>
                </a:lnTo>
                <a:lnTo>
                  <a:pt x="2996374" y="2299036"/>
                </a:lnTo>
                <a:lnTo>
                  <a:pt x="0" y="229903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1" name="Freeform 11"/>
          <p:cNvSpPr/>
          <p:nvPr/>
        </p:nvSpPr>
        <p:spPr>
          <a:xfrm>
            <a:off x="17641710" y="7135535"/>
            <a:ext cx="1099520" cy="1183437"/>
          </a:xfrm>
          <a:custGeom>
            <a:avLst/>
            <a:gdLst/>
            <a:ahLst/>
            <a:cxnLst/>
            <a:rect l="l" t="t" r="r" b="b"/>
            <a:pathLst>
              <a:path w="1099520" h="1183437">
                <a:moveTo>
                  <a:pt x="0" y="0"/>
                </a:moveTo>
                <a:lnTo>
                  <a:pt x="1099520" y="0"/>
                </a:lnTo>
                <a:lnTo>
                  <a:pt x="1099520" y="1183437"/>
                </a:lnTo>
                <a:lnTo>
                  <a:pt x="0" y="118343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2" name="Freeform 12"/>
          <p:cNvSpPr/>
          <p:nvPr/>
        </p:nvSpPr>
        <p:spPr>
          <a:xfrm>
            <a:off x="8145261" y="8908179"/>
            <a:ext cx="2649974" cy="2466885"/>
          </a:xfrm>
          <a:custGeom>
            <a:avLst/>
            <a:gdLst/>
            <a:ahLst/>
            <a:cxnLst/>
            <a:rect l="l" t="t" r="r" b="b"/>
            <a:pathLst>
              <a:path w="2649974" h="2466885">
                <a:moveTo>
                  <a:pt x="0" y="0"/>
                </a:moveTo>
                <a:lnTo>
                  <a:pt x="2649974" y="0"/>
                </a:lnTo>
                <a:lnTo>
                  <a:pt x="2649974" y="2466886"/>
                </a:lnTo>
                <a:lnTo>
                  <a:pt x="0" y="246688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3" name="Freeform 13"/>
          <p:cNvSpPr/>
          <p:nvPr/>
        </p:nvSpPr>
        <p:spPr>
          <a:xfrm>
            <a:off x="11634597" y="9258300"/>
            <a:ext cx="1602675" cy="1526913"/>
          </a:xfrm>
          <a:custGeom>
            <a:avLst/>
            <a:gdLst/>
            <a:ahLst/>
            <a:cxnLst/>
            <a:rect l="l" t="t" r="r" b="b"/>
            <a:pathLst>
              <a:path w="1602675" h="1526913">
                <a:moveTo>
                  <a:pt x="0" y="0"/>
                </a:moveTo>
                <a:lnTo>
                  <a:pt x="1602676" y="0"/>
                </a:lnTo>
                <a:lnTo>
                  <a:pt x="1602676" y="1526913"/>
                </a:lnTo>
                <a:lnTo>
                  <a:pt x="0" y="152691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4" name="TextBox 14"/>
          <p:cNvSpPr txBox="1"/>
          <p:nvPr/>
        </p:nvSpPr>
        <p:spPr>
          <a:xfrm>
            <a:off x="7576741" y="2499997"/>
            <a:ext cx="9823497" cy="65690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ID" sz="3200" dirty="0">
                <a:solidFill>
                  <a:schemeClr val="bg1"/>
                </a:solidFill>
              </a:rPr>
              <a:t>Baron dan Byrne (2004) </a:t>
            </a:r>
            <a:r>
              <a:rPr lang="en-ID" sz="3200" dirty="0" err="1">
                <a:solidFill>
                  <a:schemeClr val="bg1"/>
                </a:solidFill>
              </a:rPr>
              <a:t>mengemukakan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bahwa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psikologi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sosial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adalah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cabang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psikologi</a:t>
            </a:r>
            <a:r>
              <a:rPr lang="en-ID" sz="3200" dirty="0">
                <a:solidFill>
                  <a:schemeClr val="bg1"/>
                </a:solidFill>
              </a:rPr>
              <a:t> yang </a:t>
            </a:r>
            <a:r>
              <a:rPr lang="en-ID" sz="3200" dirty="0" err="1">
                <a:solidFill>
                  <a:schemeClr val="bg1"/>
                </a:solidFill>
              </a:rPr>
              <a:t>berupaya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untuk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memahami</a:t>
            </a:r>
            <a:r>
              <a:rPr lang="en-ID" sz="3200" dirty="0">
                <a:solidFill>
                  <a:schemeClr val="bg1"/>
                </a:solidFill>
              </a:rPr>
              <a:t> dan </a:t>
            </a:r>
            <a:r>
              <a:rPr lang="en-ID" sz="3200" dirty="0" err="1">
                <a:solidFill>
                  <a:schemeClr val="bg1"/>
                </a:solidFill>
              </a:rPr>
              <a:t>menjelaskan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cara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berpikir</a:t>
            </a:r>
            <a:r>
              <a:rPr lang="en-ID" sz="3200" dirty="0">
                <a:solidFill>
                  <a:schemeClr val="bg1"/>
                </a:solidFill>
              </a:rPr>
              <a:t>, </a:t>
            </a:r>
            <a:r>
              <a:rPr lang="en-ID" sz="3200" dirty="0" err="1">
                <a:solidFill>
                  <a:schemeClr val="bg1"/>
                </a:solidFill>
              </a:rPr>
              <a:t>berperasaan</a:t>
            </a:r>
            <a:r>
              <a:rPr lang="en-ID" sz="3200" dirty="0">
                <a:solidFill>
                  <a:schemeClr val="bg1"/>
                </a:solidFill>
              </a:rPr>
              <a:t>, dan </a:t>
            </a:r>
            <a:r>
              <a:rPr lang="en-ID" sz="3200" dirty="0" err="1">
                <a:solidFill>
                  <a:schemeClr val="bg1"/>
                </a:solidFill>
              </a:rPr>
              <a:t>berperilaku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individu</a:t>
            </a:r>
            <a:r>
              <a:rPr lang="en-ID" sz="3200" dirty="0">
                <a:solidFill>
                  <a:schemeClr val="bg1"/>
                </a:solidFill>
              </a:rPr>
              <a:t> yang </a:t>
            </a:r>
            <a:r>
              <a:rPr lang="en-ID" sz="3200" dirty="0" err="1">
                <a:solidFill>
                  <a:schemeClr val="bg1"/>
                </a:solidFill>
              </a:rPr>
              <a:t>dipengaruhi</a:t>
            </a:r>
            <a:r>
              <a:rPr lang="en-ID" sz="3200" dirty="0">
                <a:solidFill>
                  <a:schemeClr val="bg1"/>
                </a:solidFill>
              </a:rPr>
              <a:t> oleh </a:t>
            </a:r>
            <a:r>
              <a:rPr lang="en-ID" sz="3200" dirty="0" err="1">
                <a:solidFill>
                  <a:schemeClr val="bg1"/>
                </a:solidFill>
              </a:rPr>
              <a:t>kehadiran</a:t>
            </a:r>
            <a:r>
              <a:rPr lang="en-ID" sz="3200" dirty="0">
                <a:solidFill>
                  <a:schemeClr val="bg1"/>
                </a:solidFill>
              </a:rPr>
              <a:t> orang lain. </a:t>
            </a:r>
            <a:r>
              <a:rPr lang="en-ID" sz="3200" dirty="0" err="1">
                <a:solidFill>
                  <a:schemeClr val="bg1"/>
                </a:solidFill>
              </a:rPr>
              <a:t>Kehadiran</a:t>
            </a:r>
            <a:r>
              <a:rPr lang="en-ID" sz="3200" dirty="0">
                <a:solidFill>
                  <a:schemeClr val="bg1"/>
                </a:solidFill>
              </a:rPr>
              <a:t> orang lain </a:t>
            </a:r>
            <a:r>
              <a:rPr lang="en-ID" sz="3200" dirty="0" err="1">
                <a:solidFill>
                  <a:schemeClr val="bg1"/>
                </a:solidFill>
              </a:rPr>
              <a:t>itu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dapat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dirasakan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secara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langsung</a:t>
            </a:r>
            <a:r>
              <a:rPr lang="en-ID" sz="3200" dirty="0">
                <a:solidFill>
                  <a:schemeClr val="bg1"/>
                </a:solidFill>
              </a:rPr>
              <a:t>, </a:t>
            </a:r>
            <a:r>
              <a:rPr lang="en-ID" sz="3200" dirty="0" err="1">
                <a:solidFill>
                  <a:schemeClr val="bg1"/>
                </a:solidFill>
              </a:rPr>
              <a:t>diimajinasikan</a:t>
            </a:r>
            <a:r>
              <a:rPr lang="en-ID" sz="3200" dirty="0">
                <a:solidFill>
                  <a:schemeClr val="bg1"/>
                </a:solidFill>
              </a:rPr>
              <a:t>, </a:t>
            </a:r>
            <a:r>
              <a:rPr lang="en-ID" sz="3200" dirty="0" err="1">
                <a:solidFill>
                  <a:schemeClr val="bg1"/>
                </a:solidFill>
              </a:rPr>
              <a:t>ataupun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diimplikasikan</a:t>
            </a:r>
            <a:r>
              <a:rPr lang="en-ID" sz="3200" dirty="0">
                <a:solidFill>
                  <a:schemeClr val="bg1"/>
                </a:solidFill>
              </a:rPr>
              <a:t>. </a:t>
            </a:r>
            <a:r>
              <a:rPr lang="en-ID" sz="3200" dirty="0" err="1">
                <a:solidFill>
                  <a:schemeClr val="bg1"/>
                </a:solidFill>
              </a:rPr>
              <a:t>Psikologi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sosial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merupakan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kajian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ilmiah</a:t>
            </a:r>
            <a:r>
              <a:rPr lang="en-ID" sz="3200" dirty="0">
                <a:solidFill>
                  <a:schemeClr val="bg1"/>
                </a:solidFill>
              </a:rPr>
              <a:t> yang </a:t>
            </a:r>
            <a:r>
              <a:rPr lang="en-ID" sz="3200" dirty="0" err="1">
                <a:solidFill>
                  <a:schemeClr val="bg1"/>
                </a:solidFill>
              </a:rPr>
              <a:t>berusaha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memahami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keadaan</a:t>
            </a:r>
            <a:r>
              <a:rPr lang="en-ID" sz="3200" dirty="0">
                <a:solidFill>
                  <a:schemeClr val="bg1"/>
                </a:solidFill>
              </a:rPr>
              <a:t> dan </a:t>
            </a:r>
            <a:r>
              <a:rPr lang="en-ID" sz="3200" dirty="0" err="1">
                <a:solidFill>
                  <a:schemeClr val="bg1"/>
                </a:solidFill>
              </a:rPr>
              <a:t>sebab-sebab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terjadinya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perilaku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individu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dalam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situasi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sosial</a:t>
            </a:r>
            <a:r>
              <a:rPr lang="en-ID" sz="3200" dirty="0">
                <a:solidFill>
                  <a:schemeClr val="bg1"/>
                </a:solidFill>
              </a:rPr>
              <a:t>.</a:t>
            </a:r>
            <a:endParaRPr lang="en-ID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77" b="-9277"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3" name="Group 3"/>
          <p:cNvGrpSpPr/>
          <p:nvPr/>
        </p:nvGrpSpPr>
        <p:grpSpPr>
          <a:xfrm>
            <a:off x="-1066800" y="-190500"/>
            <a:ext cx="7928460" cy="10961092"/>
            <a:chOff x="0" y="0"/>
            <a:chExt cx="10571281" cy="14739386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35185" r="35185"/>
            <a:stretch>
              <a:fillRect/>
            </a:stretch>
          </p:blipFill>
          <p:spPr>
            <a:xfrm>
              <a:off x="0" y="0"/>
              <a:ext cx="10571281" cy="14739386"/>
            </a:xfrm>
            <a:prstGeom prst="rect">
              <a:avLst/>
            </a:prstGeom>
          </p:spPr>
        </p:pic>
      </p:grpSp>
      <p:sp>
        <p:nvSpPr>
          <p:cNvPr id="5" name="TextBox 5"/>
          <p:cNvSpPr txBox="1"/>
          <p:nvPr/>
        </p:nvSpPr>
        <p:spPr>
          <a:xfrm>
            <a:off x="8305800" y="1181100"/>
            <a:ext cx="7928460" cy="882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493"/>
              </a:lnSpc>
            </a:pPr>
            <a:r>
              <a:rPr lang="en-US" sz="4800" dirty="0" err="1">
                <a:solidFill>
                  <a:srgbClr val="FFFFFF"/>
                </a:solidFill>
                <a:latin typeface="Cocomat Pro Heavy"/>
              </a:rPr>
              <a:t>Definisi</a:t>
            </a:r>
            <a:r>
              <a:rPr lang="en-US" sz="4800" dirty="0">
                <a:solidFill>
                  <a:srgbClr val="FFFFFF"/>
                </a:solidFill>
                <a:latin typeface="Cocomat Pro Heavy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Cocomat Pro Heavy"/>
              </a:rPr>
              <a:t>Psikologi</a:t>
            </a:r>
            <a:r>
              <a:rPr lang="en-US" sz="4800" dirty="0">
                <a:solidFill>
                  <a:srgbClr val="FFFFFF"/>
                </a:solidFill>
                <a:latin typeface="Cocomat Pro Heavy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Cocomat Pro Heavy"/>
              </a:rPr>
              <a:t>Sosial</a:t>
            </a:r>
            <a:endParaRPr lang="en-US" sz="4800" dirty="0">
              <a:solidFill>
                <a:srgbClr val="FFFFFF"/>
              </a:solidFill>
              <a:latin typeface="Cocomat Pro Heavy"/>
            </a:endParaRPr>
          </a:p>
        </p:txBody>
      </p:sp>
      <p:sp>
        <p:nvSpPr>
          <p:cNvPr id="6" name="Freeform 6"/>
          <p:cNvSpPr/>
          <p:nvPr/>
        </p:nvSpPr>
        <p:spPr>
          <a:xfrm rot="-629296">
            <a:off x="12644881" y="275027"/>
            <a:ext cx="1184783" cy="1156779"/>
          </a:xfrm>
          <a:custGeom>
            <a:avLst/>
            <a:gdLst/>
            <a:ahLst/>
            <a:cxnLst/>
            <a:rect l="l" t="t" r="r" b="b"/>
            <a:pathLst>
              <a:path w="1184783" h="1156779">
                <a:moveTo>
                  <a:pt x="0" y="0"/>
                </a:moveTo>
                <a:lnTo>
                  <a:pt x="1184783" y="0"/>
                </a:lnTo>
                <a:lnTo>
                  <a:pt x="1184783" y="1156779"/>
                </a:lnTo>
                <a:lnTo>
                  <a:pt x="0" y="11567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 rot="2546313">
            <a:off x="14749843" y="-16536"/>
            <a:ext cx="4323175" cy="2703950"/>
          </a:xfrm>
          <a:custGeom>
            <a:avLst/>
            <a:gdLst/>
            <a:ahLst/>
            <a:cxnLst/>
            <a:rect l="l" t="t" r="r" b="b"/>
            <a:pathLst>
              <a:path w="4323175" h="2703950">
                <a:moveTo>
                  <a:pt x="0" y="0"/>
                </a:moveTo>
                <a:lnTo>
                  <a:pt x="4323175" y="0"/>
                </a:lnTo>
                <a:lnTo>
                  <a:pt x="4323175" y="2703949"/>
                </a:lnTo>
                <a:lnTo>
                  <a:pt x="0" y="27039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8" name="Freeform 8"/>
          <p:cNvSpPr/>
          <p:nvPr/>
        </p:nvSpPr>
        <p:spPr>
          <a:xfrm>
            <a:off x="17043470" y="3571388"/>
            <a:ext cx="1697760" cy="2855560"/>
          </a:xfrm>
          <a:custGeom>
            <a:avLst/>
            <a:gdLst/>
            <a:ahLst/>
            <a:cxnLst/>
            <a:rect l="l" t="t" r="r" b="b"/>
            <a:pathLst>
              <a:path w="1697760" h="2855560">
                <a:moveTo>
                  <a:pt x="0" y="0"/>
                </a:moveTo>
                <a:lnTo>
                  <a:pt x="1697760" y="0"/>
                </a:lnTo>
                <a:lnTo>
                  <a:pt x="1697760" y="2855560"/>
                </a:lnTo>
                <a:lnTo>
                  <a:pt x="0" y="28555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9" name="Freeform 9"/>
          <p:cNvSpPr/>
          <p:nvPr/>
        </p:nvSpPr>
        <p:spPr>
          <a:xfrm>
            <a:off x="8446097" y="-1857477"/>
            <a:ext cx="3627145" cy="3714953"/>
          </a:xfrm>
          <a:custGeom>
            <a:avLst/>
            <a:gdLst/>
            <a:ahLst/>
            <a:cxnLst/>
            <a:rect l="l" t="t" r="r" b="b"/>
            <a:pathLst>
              <a:path w="3627145" h="3714953">
                <a:moveTo>
                  <a:pt x="0" y="0"/>
                </a:moveTo>
                <a:lnTo>
                  <a:pt x="3627145" y="0"/>
                </a:lnTo>
                <a:lnTo>
                  <a:pt x="3627145" y="3714954"/>
                </a:lnTo>
                <a:lnTo>
                  <a:pt x="0" y="37149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0" name="Freeform 10"/>
          <p:cNvSpPr/>
          <p:nvPr/>
        </p:nvSpPr>
        <p:spPr>
          <a:xfrm>
            <a:off x="14403864" y="8680826"/>
            <a:ext cx="2996374" cy="2299036"/>
          </a:xfrm>
          <a:custGeom>
            <a:avLst/>
            <a:gdLst/>
            <a:ahLst/>
            <a:cxnLst/>
            <a:rect l="l" t="t" r="r" b="b"/>
            <a:pathLst>
              <a:path w="2996374" h="2299036">
                <a:moveTo>
                  <a:pt x="0" y="0"/>
                </a:moveTo>
                <a:lnTo>
                  <a:pt x="2996374" y="0"/>
                </a:lnTo>
                <a:lnTo>
                  <a:pt x="2996374" y="2299036"/>
                </a:lnTo>
                <a:lnTo>
                  <a:pt x="0" y="229903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1" name="Freeform 11"/>
          <p:cNvSpPr/>
          <p:nvPr/>
        </p:nvSpPr>
        <p:spPr>
          <a:xfrm>
            <a:off x="17641710" y="7135535"/>
            <a:ext cx="1099520" cy="1183437"/>
          </a:xfrm>
          <a:custGeom>
            <a:avLst/>
            <a:gdLst/>
            <a:ahLst/>
            <a:cxnLst/>
            <a:rect l="l" t="t" r="r" b="b"/>
            <a:pathLst>
              <a:path w="1099520" h="1183437">
                <a:moveTo>
                  <a:pt x="0" y="0"/>
                </a:moveTo>
                <a:lnTo>
                  <a:pt x="1099520" y="0"/>
                </a:lnTo>
                <a:lnTo>
                  <a:pt x="1099520" y="1183437"/>
                </a:lnTo>
                <a:lnTo>
                  <a:pt x="0" y="118343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2" name="Freeform 12"/>
          <p:cNvSpPr/>
          <p:nvPr/>
        </p:nvSpPr>
        <p:spPr>
          <a:xfrm>
            <a:off x="8145261" y="9763215"/>
            <a:ext cx="2649974" cy="2466885"/>
          </a:xfrm>
          <a:custGeom>
            <a:avLst/>
            <a:gdLst/>
            <a:ahLst/>
            <a:cxnLst/>
            <a:rect l="l" t="t" r="r" b="b"/>
            <a:pathLst>
              <a:path w="2649974" h="2466885">
                <a:moveTo>
                  <a:pt x="0" y="0"/>
                </a:moveTo>
                <a:lnTo>
                  <a:pt x="2649974" y="0"/>
                </a:lnTo>
                <a:lnTo>
                  <a:pt x="2649974" y="2466886"/>
                </a:lnTo>
                <a:lnTo>
                  <a:pt x="0" y="246688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3" name="Freeform 13"/>
          <p:cNvSpPr/>
          <p:nvPr/>
        </p:nvSpPr>
        <p:spPr>
          <a:xfrm>
            <a:off x="12570525" y="9639300"/>
            <a:ext cx="1602675" cy="1526913"/>
          </a:xfrm>
          <a:custGeom>
            <a:avLst/>
            <a:gdLst/>
            <a:ahLst/>
            <a:cxnLst/>
            <a:rect l="l" t="t" r="r" b="b"/>
            <a:pathLst>
              <a:path w="1602675" h="1526913">
                <a:moveTo>
                  <a:pt x="0" y="0"/>
                </a:moveTo>
                <a:lnTo>
                  <a:pt x="1602676" y="0"/>
                </a:lnTo>
                <a:lnTo>
                  <a:pt x="1602676" y="1526913"/>
                </a:lnTo>
                <a:lnTo>
                  <a:pt x="0" y="152691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4" name="TextBox 14"/>
          <p:cNvSpPr txBox="1"/>
          <p:nvPr/>
        </p:nvSpPr>
        <p:spPr>
          <a:xfrm>
            <a:off x="7315200" y="2324100"/>
            <a:ext cx="9823497" cy="73077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ID" sz="3200" dirty="0" err="1">
                <a:solidFill>
                  <a:schemeClr val="bg1"/>
                </a:solidFill>
              </a:rPr>
              <a:t>Secara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lebih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khusus</a:t>
            </a:r>
            <a:r>
              <a:rPr lang="en-ID" sz="3200" dirty="0">
                <a:solidFill>
                  <a:schemeClr val="bg1"/>
                </a:solidFill>
              </a:rPr>
              <a:t>, </a:t>
            </a:r>
            <a:r>
              <a:rPr lang="en-ID" sz="3200" dirty="0" err="1">
                <a:solidFill>
                  <a:schemeClr val="bg1"/>
                </a:solidFill>
              </a:rPr>
              <a:t>psikologis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sosial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sebagai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objek</a:t>
            </a:r>
            <a:r>
              <a:rPr lang="en-ID" sz="3200" dirty="0">
                <a:solidFill>
                  <a:schemeClr val="bg1"/>
                </a:solidFill>
              </a:rPr>
              <a:t> yang </a:t>
            </a:r>
            <a:r>
              <a:rPr lang="en-ID" sz="3200" dirty="0" err="1">
                <a:solidFill>
                  <a:schemeClr val="bg1"/>
                </a:solidFill>
              </a:rPr>
              <a:t>dipelajari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dalam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psikologi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sosial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antara</a:t>
            </a:r>
            <a:r>
              <a:rPr lang="en-ID" sz="3200" dirty="0">
                <a:solidFill>
                  <a:schemeClr val="bg1"/>
                </a:solidFill>
              </a:rPr>
              <a:t> lain </a:t>
            </a:r>
            <a:r>
              <a:rPr lang="en-ID" sz="3200" dirty="0" err="1">
                <a:solidFill>
                  <a:schemeClr val="bg1"/>
                </a:solidFill>
              </a:rPr>
              <a:t>adalah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persepsi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sosial</a:t>
            </a:r>
            <a:r>
              <a:rPr lang="en-ID" sz="3200" dirty="0">
                <a:solidFill>
                  <a:schemeClr val="bg1"/>
                </a:solidFill>
              </a:rPr>
              <a:t>, </a:t>
            </a:r>
            <a:r>
              <a:rPr lang="en-ID" sz="3200" dirty="0" err="1">
                <a:solidFill>
                  <a:schemeClr val="bg1"/>
                </a:solidFill>
              </a:rPr>
              <a:t>perilaku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mencintai</a:t>
            </a:r>
            <a:r>
              <a:rPr lang="en-ID" sz="3200" dirty="0">
                <a:solidFill>
                  <a:schemeClr val="bg1"/>
                </a:solidFill>
              </a:rPr>
              <a:t>, </a:t>
            </a:r>
            <a:r>
              <a:rPr lang="en-ID" sz="3200" dirty="0" err="1">
                <a:solidFill>
                  <a:schemeClr val="bg1"/>
                </a:solidFill>
              </a:rPr>
              <a:t>perilaku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individu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dalam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setiap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organisasi</a:t>
            </a:r>
            <a:r>
              <a:rPr lang="en-ID" sz="3200" dirty="0">
                <a:solidFill>
                  <a:schemeClr val="bg1"/>
                </a:solidFill>
              </a:rPr>
              <a:t>, </a:t>
            </a:r>
            <a:r>
              <a:rPr lang="en-ID" sz="3200" dirty="0" err="1">
                <a:solidFill>
                  <a:schemeClr val="bg1"/>
                </a:solidFill>
              </a:rPr>
              <a:t>persuasi</a:t>
            </a:r>
            <a:r>
              <a:rPr lang="en-ID" sz="3200" dirty="0">
                <a:solidFill>
                  <a:schemeClr val="bg1"/>
                </a:solidFill>
              </a:rPr>
              <a:t>, </a:t>
            </a:r>
            <a:r>
              <a:rPr lang="en-ID" sz="3200" dirty="0" err="1">
                <a:solidFill>
                  <a:schemeClr val="bg1"/>
                </a:solidFill>
              </a:rPr>
              <a:t>hubungan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sikap</a:t>
            </a:r>
            <a:r>
              <a:rPr lang="en-ID" sz="3200" dirty="0">
                <a:solidFill>
                  <a:schemeClr val="bg1"/>
                </a:solidFill>
              </a:rPr>
              <a:t> dan </a:t>
            </a:r>
            <a:r>
              <a:rPr lang="en-ID" sz="3200" dirty="0" err="1">
                <a:solidFill>
                  <a:schemeClr val="bg1"/>
                </a:solidFill>
              </a:rPr>
              <a:t>perilaku</a:t>
            </a:r>
            <a:r>
              <a:rPr lang="en-ID" sz="3200" dirty="0">
                <a:solidFill>
                  <a:schemeClr val="bg1"/>
                </a:solidFill>
              </a:rPr>
              <a:t>, </a:t>
            </a:r>
            <a:r>
              <a:rPr lang="en-ID" sz="3200" dirty="0" err="1">
                <a:solidFill>
                  <a:schemeClr val="bg1"/>
                </a:solidFill>
              </a:rPr>
              <a:t>perilaku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individu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dalam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kelompok</a:t>
            </a:r>
            <a:r>
              <a:rPr lang="en-ID" sz="3200" dirty="0">
                <a:solidFill>
                  <a:schemeClr val="bg1"/>
                </a:solidFill>
              </a:rPr>
              <a:t>, </a:t>
            </a:r>
            <a:r>
              <a:rPr lang="en-ID" sz="3200" dirty="0" err="1">
                <a:solidFill>
                  <a:schemeClr val="bg1"/>
                </a:solidFill>
              </a:rPr>
              <a:t>perilaku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agresi</a:t>
            </a:r>
            <a:r>
              <a:rPr lang="en-ID" sz="3200" dirty="0">
                <a:solidFill>
                  <a:schemeClr val="bg1"/>
                </a:solidFill>
              </a:rPr>
              <a:t>, </a:t>
            </a:r>
            <a:r>
              <a:rPr lang="en-ID" sz="3200" dirty="0" err="1">
                <a:solidFill>
                  <a:schemeClr val="bg1"/>
                </a:solidFill>
              </a:rPr>
              <a:t>perilaku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komunikasi</a:t>
            </a:r>
            <a:r>
              <a:rPr lang="en-ID" sz="3200" dirty="0">
                <a:solidFill>
                  <a:schemeClr val="bg1"/>
                </a:solidFill>
              </a:rPr>
              <a:t>, </a:t>
            </a:r>
            <a:r>
              <a:rPr lang="en-ID" sz="3200" dirty="0" err="1">
                <a:solidFill>
                  <a:schemeClr val="bg1"/>
                </a:solidFill>
              </a:rPr>
              <a:t>hubungan</a:t>
            </a:r>
            <a:r>
              <a:rPr lang="en-ID" sz="3200" dirty="0">
                <a:solidFill>
                  <a:schemeClr val="bg1"/>
                </a:solidFill>
              </a:rPr>
              <a:t> interpersonal, dan </a:t>
            </a:r>
            <a:r>
              <a:rPr lang="en-ID" sz="3200" dirty="0" err="1">
                <a:solidFill>
                  <a:schemeClr val="bg1"/>
                </a:solidFill>
              </a:rPr>
              <a:t>perilaku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membantu</a:t>
            </a:r>
            <a:r>
              <a:rPr lang="en-ID" sz="3200" dirty="0">
                <a:solidFill>
                  <a:schemeClr val="bg1"/>
                </a:solidFill>
              </a:rPr>
              <a:t> orang lain (</a:t>
            </a:r>
            <a:r>
              <a:rPr lang="en-ID" sz="3200" dirty="0" err="1">
                <a:solidFill>
                  <a:schemeClr val="bg1"/>
                </a:solidFill>
              </a:rPr>
              <a:t>perilaku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prososial</a:t>
            </a:r>
            <a:r>
              <a:rPr lang="en-ID" sz="3200" dirty="0">
                <a:solidFill>
                  <a:schemeClr val="bg1"/>
                </a:solidFill>
              </a:rPr>
              <a:t>). </a:t>
            </a:r>
            <a:r>
              <a:rPr lang="en-ID" sz="3200" dirty="0" err="1">
                <a:solidFill>
                  <a:schemeClr val="bg1"/>
                </a:solidFill>
              </a:rPr>
              <a:t>Apabila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ditinjau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dari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sudut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kajian</a:t>
            </a:r>
            <a:r>
              <a:rPr lang="en-ID" sz="3200" dirty="0">
                <a:solidFill>
                  <a:schemeClr val="bg1"/>
                </a:solidFill>
              </a:rPr>
              <a:t> dan </a:t>
            </a:r>
            <a:r>
              <a:rPr lang="en-ID" sz="3200" dirty="0" err="1">
                <a:solidFill>
                  <a:schemeClr val="bg1"/>
                </a:solidFill>
              </a:rPr>
              <a:t>pengembangan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konsep-konsepnya</a:t>
            </a:r>
            <a:r>
              <a:rPr lang="en-ID" sz="3200" dirty="0">
                <a:solidFill>
                  <a:schemeClr val="bg1"/>
                </a:solidFill>
              </a:rPr>
              <a:t>, </a:t>
            </a:r>
            <a:r>
              <a:rPr lang="en-ID" sz="3200" dirty="0" err="1">
                <a:solidFill>
                  <a:schemeClr val="bg1"/>
                </a:solidFill>
              </a:rPr>
              <a:t>psikologi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sosial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merupakan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perpaduan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dari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disiplin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psikologi</a:t>
            </a:r>
            <a:r>
              <a:rPr lang="en-ID" sz="3200" dirty="0">
                <a:solidFill>
                  <a:schemeClr val="bg1"/>
                </a:solidFill>
              </a:rPr>
              <a:t> dan </a:t>
            </a:r>
            <a:r>
              <a:rPr lang="en-ID" sz="3200" dirty="0" err="1">
                <a:solidFill>
                  <a:schemeClr val="bg1"/>
                </a:solidFill>
              </a:rPr>
              <a:t>disiplin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sosiologi</a:t>
            </a:r>
            <a:r>
              <a:rPr lang="en-ID" sz="3200" dirty="0">
                <a:solidFill>
                  <a:schemeClr val="bg1"/>
                </a:solidFill>
              </a:rPr>
              <a:t>. </a:t>
            </a:r>
            <a:endParaRPr lang="en-ID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20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77" b="-9277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TextBox 3"/>
          <p:cNvSpPr txBox="1"/>
          <p:nvPr/>
        </p:nvSpPr>
        <p:spPr>
          <a:xfrm>
            <a:off x="2260915" y="1581150"/>
            <a:ext cx="13766169" cy="895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00"/>
              </a:lnSpc>
            </a:pPr>
            <a:r>
              <a:rPr lang="en-US" sz="6000" dirty="0">
                <a:solidFill>
                  <a:srgbClr val="FFFFFF"/>
                </a:solidFill>
                <a:latin typeface="Cocomat Pro Heavy"/>
              </a:rPr>
              <a:t>Ruang </a:t>
            </a:r>
            <a:r>
              <a:rPr lang="en-US" sz="6000" dirty="0" err="1">
                <a:solidFill>
                  <a:srgbClr val="FFFFFF"/>
                </a:solidFill>
                <a:latin typeface="Cocomat Pro Heavy"/>
              </a:rPr>
              <a:t>lingkup</a:t>
            </a:r>
            <a:r>
              <a:rPr lang="en-US" sz="6000" dirty="0">
                <a:solidFill>
                  <a:srgbClr val="FFFFFF"/>
                </a:solidFill>
                <a:latin typeface="Cocomat Pro Heavy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Cocomat Pro Heavy"/>
              </a:rPr>
              <a:t>Psikologi</a:t>
            </a:r>
            <a:r>
              <a:rPr lang="en-US" sz="6000" dirty="0">
                <a:solidFill>
                  <a:srgbClr val="FFFFFF"/>
                </a:solidFill>
                <a:latin typeface="Cocomat Pro Heavy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Cocomat Pro Heavy"/>
              </a:rPr>
              <a:t>Sosial</a:t>
            </a:r>
            <a:endParaRPr lang="en-US" sz="6000" dirty="0">
              <a:solidFill>
                <a:srgbClr val="FFFFFF"/>
              </a:solidFill>
              <a:latin typeface="Cocomat Pro Heavy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192179" y="3132676"/>
            <a:ext cx="12963529" cy="58208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ruang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lingkup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luas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psikologi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juga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membahas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bagaimana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merespons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situasi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tertentu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bagaimana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faktor-faktor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budaya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pengalaman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pribadi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memengaruhi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cara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kita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berinteraksi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orang lain.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memahami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kerumitan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interaksi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psikologi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memberikan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wawasan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tentang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dinamika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hubungan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membantu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kita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menjelaskan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berbagai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fenomena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kompleks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mulai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proses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pengambilan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keputusan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hingga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perkembangan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stereotip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prasangka</a:t>
            </a:r>
            <a:r>
              <a:rPr lang="en-I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eeform 5"/>
          <p:cNvSpPr/>
          <p:nvPr/>
        </p:nvSpPr>
        <p:spPr>
          <a:xfrm rot="-629296">
            <a:off x="12644881" y="275027"/>
            <a:ext cx="1184783" cy="1156779"/>
          </a:xfrm>
          <a:custGeom>
            <a:avLst/>
            <a:gdLst/>
            <a:ahLst/>
            <a:cxnLst/>
            <a:rect l="l" t="t" r="r" b="b"/>
            <a:pathLst>
              <a:path w="1184783" h="1156779">
                <a:moveTo>
                  <a:pt x="0" y="0"/>
                </a:moveTo>
                <a:lnTo>
                  <a:pt x="1184783" y="0"/>
                </a:lnTo>
                <a:lnTo>
                  <a:pt x="1184783" y="1156779"/>
                </a:lnTo>
                <a:lnTo>
                  <a:pt x="0" y="11567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>
            <a:off x="-605856" y="-615113"/>
            <a:ext cx="2338967" cy="2937060"/>
          </a:xfrm>
          <a:custGeom>
            <a:avLst/>
            <a:gdLst/>
            <a:ahLst/>
            <a:cxnLst/>
            <a:rect l="l" t="t" r="r" b="b"/>
            <a:pathLst>
              <a:path w="2338967" h="2937060">
                <a:moveTo>
                  <a:pt x="0" y="0"/>
                </a:moveTo>
                <a:lnTo>
                  <a:pt x="2338967" y="0"/>
                </a:lnTo>
                <a:lnTo>
                  <a:pt x="2338967" y="2937059"/>
                </a:lnTo>
                <a:lnTo>
                  <a:pt x="0" y="293705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 rot="2546313">
            <a:off x="14749843" y="-16536"/>
            <a:ext cx="4323175" cy="2703950"/>
          </a:xfrm>
          <a:custGeom>
            <a:avLst/>
            <a:gdLst/>
            <a:ahLst/>
            <a:cxnLst/>
            <a:rect l="l" t="t" r="r" b="b"/>
            <a:pathLst>
              <a:path w="4323175" h="2703950">
                <a:moveTo>
                  <a:pt x="0" y="0"/>
                </a:moveTo>
                <a:lnTo>
                  <a:pt x="4323175" y="0"/>
                </a:lnTo>
                <a:lnTo>
                  <a:pt x="4323175" y="2703949"/>
                </a:lnTo>
                <a:lnTo>
                  <a:pt x="0" y="27039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8" name="Freeform 8"/>
          <p:cNvSpPr/>
          <p:nvPr/>
        </p:nvSpPr>
        <p:spPr>
          <a:xfrm rot="2546313">
            <a:off x="-488827" y="8375771"/>
            <a:ext cx="4067362" cy="2543950"/>
          </a:xfrm>
          <a:custGeom>
            <a:avLst/>
            <a:gdLst/>
            <a:ahLst/>
            <a:cxnLst/>
            <a:rect l="l" t="t" r="r" b="b"/>
            <a:pathLst>
              <a:path w="4067362" h="2543950">
                <a:moveTo>
                  <a:pt x="0" y="0"/>
                </a:moveTo>
                <a:lnTo>
                  <a:pt x="4067361" y="0"/>
                </a:lnTo>
                <a:lnTo>
                  <a:pt x="4067361" y="2543950"/>
                </a:lnTo>
                <a:lnTo>
                  <a:pt x="0" y="254395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9" name="Freeform 9"/>
          <p:cNvSpPr/>
          <p:nvPr/>
        </p:nvSpPr>
        <p:spPr>
          <a:xfrm>
            <a:off x="17043470" y="3571388"/>
            <a:ext cx="1697760" cy="2855560"/>
          </a:xfrm>
          <a:custGeom>
            <a:avLst/>
            <a:gdLst/>
            <a:ahLst/>
            <a:cxnLst/>
            <a:rect l="l" t="t" r="r" b="b"/>
            <a:pathLst>
              <a:path w="1697760" h="2855560">
                <a:moveTo>
                  <a:pt x="0" y="0"/>
                </a:moveTo>
                <a:lnTo>
                  <a:pt x="1697760" y="0"/>
                </a:lnTo>
                <a:lnTo>
                  <a:pt x="1697760" y="2855560"/>
                </a:lnTo>
                <a:lnTo>
                  <a:pt x="0" y="285556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0" name="Freeform 10"/>
          <p:cNvSpPr/>
          <p:nvPr/>
        </p:nvSpPr>
        <p:spPr>
          <a:xfrm>
            <a:off x="-1459068" y="4340928"/>
            <a:ext cx="3192179" cy="3269457"/>
          </a:xfrm>
          <a:custGeom>
            <a:avLst/>
            <a:gdLst/>
            <a:ahLst/>
            <a:cxnLst/>
            <a:rect l="l" t="t" r="r" b="b"/>
            <a:pathLst>
              <a:path w="3192179" h="3269457">
                <a:moveTo>
                  <a:pt x="0" y="0"/>
                </a:moveTo>
                <a:lnTo>
                  <a:pt x="3192179" y="0"/>
                </a:lnTo>
                <a:lnTo>
                  <a:pt x="3192179" y="3269457"/>
                </a:lnTo>
                <a:lnTo>
                  <a:pt x="0" y="326945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1" name="Freeform 11"/>
          <p:cNvSpPr/>
          <p:nvPr/>
        </p:nvSpPr>
        <p:spPr>
          <a:xfrm>
            <a:off x="8446097" y="-1857477"/>
            <a:ext cx="3627145" cy="3714953"/>
          </a:xfrm>
          <a:custGeom>
            <a:avLst/>
            <a:gdLst/>
            <a:ahLst/>
            <a:cxnLst/>
            <a:rect l="l" t="t" r="r" b="b"/>
            <a:pathLst>
              <a:path w="3627145" h="3714953">
                <a:moveTo>
                  <a:pt x="0" y="0"/>
                </a:moveTo>
                <a:lnTo>
                  <a:pt x="3627145" y="0"/>
                </a:lnTo>
                <a:lnTo>
                  <a:pt x="3627145" y="3714954"/>
                </a:lnTo>
                <a:lnTo>
                  <a:pt x="0" y="371495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2" name="Freeform 12"/>
          <p:cNvSpPr/>
          <p:nvPr/>
        </p:nvSpPr>
        <p:spPr>
          <a:xfrm>
            <a:off x="2438205" y="286162"/>
            <a:ext cx="1051999" cy="1134509"/>
          </a:xfrm>
          <a:custGeom>
            <a:avLst/>
            <a:gdLst/>
            <a:ahLst/>
            <a:cxnLst/>
            <a:rect l="l" t="t" r="r" b="b"/>
            <a:pathLst>
              <a:path w="1051999" h="1134509">
                <a:moveTo>
                  <a:pt x="0" y="0"/>
                </a:moveTo>
                <a:lnTo>
                  <a:pt x="1051999" y="0"/>
                </a:lnTo>
                <a:lnTo>
                  <a:pt x="1051999" y="1134509"/>
                </a:lnTo>
                <a:lnTo>
                  <a:pt x="0" y="113450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3" name="Freeform 13"/>
          <p:cNvSpPr/>
          <p:nvPr/>
        </p:nvSpPr>
        <p:spPr>
          <a:xfrm>
            <a:off x="14403864" y="8680826"/>
            <a:ext cx="2996374" cy="2299036"/>
          </a:xfrm>
          <a:custGeom>
            <a:avLst/>
            <a:gdLst/>
            <a:ahLst/>
            <a:cxnLst/>
            <a:rect l="l" t="t" r="r" b="b"/>
            <a:pathLst>
              <a:path w="2996374" h="2299036">
                <a:moveTo>
                  <a:pt x="0" y="0"/>
                </a:moveTo>
                <a:lnTo>
                  <a:pt x="2996374" y="0"/>
                </a:lnTo>
                <a:lnTo>
                  <a:pt x="2996374" y="2299036"/>
                </a:lnTo>
                <a:lnTo>
                  <a:pt x="0" y="229903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4" name="Freeform 14"/>
          <p:cNvSpPr/>
          <p:nvPr/>
        </p:nvSpPr>
        <p:spPr>
          <a:xfrm>
            <a:off x="3490204" y="9156107"/>
            <a:ext cx="3938421" cy="2921593"/>
          </a:xfrm>
          <a:custGeom>
            <a:avLst/>
            <a:gdLst/>
            <a:ahLst/>
            <a:cxnLst/>
            <a:rect l="l" t="t" r="r" b="b"/>
            <a:pathLst>
              <a:path w="3938421" h="2921593">
                <a:moveTo>
                  <a:pt x="0" y="0"/>
                </a:moveTo>
                <a:lnTo>
                  <a:pt x="3938421" y="0"/>
                </a:lnTo>
                <a:lnTo>
                  <a:pt x="3938421" y="2921592"/>
                </a:lnTo>
                <a:lnTo>
                  <a:pt x="0" y="2921592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5" name="Freeform 15"/>
          <p:cNvSpPr/>
          <p:nvPr/>
        </p:nvSpPr>
        <p:spPr>
          <a:xfrm>
            <a:off x="4279985" y="-860787"/>
            <a:ext cx="3075494" cy="2281457"/>
          </a:xfrm>
          <a:custGeom>
            <a:avLst/>
            <a:gdLst/>
            <a:ahLst/>
            <a:cxnLst/>
            <a:rect l="l" t="t" r="r" b="b"/>
            <a:pathLst>
              <a:path w="3075494" h="2281457">
                <a:moveTo>
                  <a:pt x="0" y="0"/>
                </a:moveTo>
                <a:lnTo>
                  <a:pt x="3075494" y="0"/>
                </a:lnTo>
                <a:lnTo>
                  <a:pt x="3075494" y="2281458"/>
                </a:lnTo>
                <a:lnTo>
                  <a:pt x="0" y="2281458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6" name="Freeform 16"/>
          <p:cNvSpPr/>
          <p:nvPr/>
        </p:nvSpPr>
        <p:spPr>
          <a:xfrm>
            <a:off x="17641710" y="7135535"/>
            <a:ext cx="1099520" cy="1183437"/>
          </a:xfrm>
          <a:custGeom>
            <a:avLst/>
            <a:gdLst/>
            <a:ahLst/>
            <a:cxnLst/>
            <a:rect l="l" t="t" r="r" b="b"/>
            <a:pathLst>
              <a:path w="1099520" h="1183437">
                <a:moveTo>
                  <a:pt x="0" y="0"/>
                </a:moveTo>
                <a:lnTo>
                  <a:pt x="1099520" y="0"/>
                </a:lnTo>
                <a:lnTo>
                  <a:pt x="1099520" y="1183437"/>
                </a:lnTo>
                <a:lnTo>
                  <a:pt x="0" y="1183437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7" name="Freeform 17"/>
          <p:cNvSpPr/>
          <p:nvPr/>
        </p:nvSpPr>
        <p:spPr>
          <a:xfrm>
            <a:off x="-412739" y="2608399"/>
            <a:ext cx="1099520" cy="1183437"/>
          </a:xfrm>
          <a:custGeom>
            <a:avLst/>
            <a:gdLst/>
            <a:ahLst/>
            <a:cxnLst/>
            <a:rect l="l" t="t" r="r" b="b"/>
            <a:pathLst>
              <a:path w="1099520" h="1183437">
                <a:moveTo>
                  <a:pt x="0" y="0"/>
                </a:moveTo>
                <a:lnTo>
                  <a:pt x="1099521" y="0"/>
                </a:lnTo>
                <a:lnTo>
                  <a:pt x="1099521" y="1183436"/>
                </a:lnTo>
                <a:lnTo>
                  <a:pt x="0" y="1183436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8" name="Freeform 18"/>
          <p:cNvSpPr/>
          <p:nvPr/>
        </p:nvSpPr>
        <p:spPr>
          <a:xfrm>
            <a:off x="8145261" y="9077415"/>
            <a:ext cx="2649974" cy="2466885"/>
          </a:xfrm>
          <a:custGeom>
            <a:avLst/>
            <a:gdLst/>
            <a:ahLst/>
            <a:cxnLst/>
            <a:rect l="l" t="t" r="r" b="b"/>
            <a:pathLst>
              <a:path w="2649974" h="2466885">
                <a:moveTo>
                  <a:pt x="0" y="0"/>
                </a:moveTo>
                <a:lnTo>
                  <a:pt x="2649974" y="0"/>
                </a:lnTo>
                <a:lnTo>
                  <a:pt x="2649974" y="2466886"/>
                </a:lnTo>
                <a:lnTo>
                  <a:pt x="0" y="2466886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9" name="Freeform 19"/>
          <p:cNvSpPr/>
          <p:nvPr/>
        </p:nvSpPr>
        <p:spPr>
          <a:xfrm>
            <a:off x="11634597" y="9258300"/>
            <a:ext cx="1602675" cy="1526913"/>
          </a:xfrm>
          <a:custGeom>
            <a:avLst/>
            <a:gdLst/>
            <a:ahLst/>
            <a:cxnLst/>
            <a:rect l="l" t="t" r="r" b="b"/>
            <a:pathLst>
              <a:path w="1602675" h="1526913">
                <a:moveTo>
                  <a:pt x="0" y="0"/>
                </a:moveTo>
                <a:lnTo>
                  <a:pt x="1602676" y="0"/>
                </a:lnTo>
                <a:lnTo>
                  <a:pt x="1602676" y="1526913"/>
                </a:lnTo>
                <a:lnTo>
                  <a:pt x="0" y="1526913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TextBox 3"/>
          <p:cNvSpPr txBox="1"/>
          <p:nvPr/>
        </p:nvSpPr>
        <p:spPr>
          <a:xfrm>
            <a:off x="2438400" y="1005208"/>
            <a:ext cx="12142856" cy="24618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600"/>
              </a:lnSpc>
              <a:spcBef>
                <a:spcPct val="0"/>
              </a:spcBef>
            </a:pPr>
            <a:r>
              <a:rPr lang="en-ID" sz="4000" dirty="0" err="1">
                <a:latin typeface="Cocomat Pro Heavy" panose="020B0604020202020204" charset="0"/>
              </a:rPr>
              <a:t>Bagaimana</a:t>
            </a:r>
            <a:r>
              <a:rPr lang="en-ID" sz="4000" dirty="0">
                <a:latin typeface="Cocomat Pro Heavy" panose="020B0604020202020204" charset="0"/>
              </a:rPr>
              <a:t> </a:t>
            </a:r>
            <a:r>
              <a:rPr lang="en-ID" sz="4000" dirty="0" err="1">
                <a:latin typeface="Cocomat Pro Heavy" panose="020B0604020202020204" charset="0"/>
              </a:rPr>
              <a:t>Psikologi</a:t>
            </a:r>
            <a:r>
              <a:rPr lang="en-ID" sz="4000" dirty="0">
                <a:latin typeface="Cocomat Pro Heavy" panose="020B0604020202020204" charset="0"/>
              </a:rPr>
              <a:t> Sosial </a:t>
            </a:r>
            <a:r>
              <a:rPr lang="en-ID" sz="4000" dirty="0" err="1">
                <a:latin typeface="Cocomat Pro Heavy" panose="020B0604020202020204" charset="0"/>
              </a:rPr>
              <a:t>Mempengaruhi</a:t>
            </a:r>
            <a:r>
              <a:rPr lang="en-ID" sz="4000" dirty="0">
                <a:latin typeface="Cocomat Pro Heavy" panose="020B0604020202020204" charset="0"/>
              </a:rPr>
              <a:t> </a:t>
            </a:r>
            <a:r>
              <a:rPr lang="en-ID" sz="4000" dirty="0" err="1">
                <a:latin typeface="Cocomat Pro Heavy" panose="020B0604020202020204" charset="0"/>
              </a:rPr>
              <a:t>Pemahaman</a:t>
            </a:r>
            <a:r>
              <a:rPr lang="en-ID" sz="4000" dirty="0">
                <a:latin typeface="Cocomat Pro Heavy" panose="020B0604020202020204" charset="0"/>
              </a:rPr>
              <a:t> </a:t>
            </a:r>
            <a:r>
              <a:rPr lang="en-ID" sz="4000" dirty="0" err="1">
                <a:latin typeface="Cocomat Pro Heavy" panose="020B0604020202020204" charset="0"/>
              </a:rPr>
              <a:t>Tentang</a:t>
            </a:r>
            <a:r>
              <a:rPr lang="en-ID" sz="4000" dirty="0">
                <a:latin typeface="Cocomat Pro Heavy" panose="020B0604020202020204" charset="0"/>
              </a:rPr>
              <a:t> </a:t>
            </a:r>
            <a:r>
              <a:rPr lang="en-ID" sz="4000" dirty="0" err="1">
                <a:latin typeface="Cocomat Pro Heavy" panose="020B0604020202020204" charset="0"/>
              </a:rPr>
              <a:t>Interaksi</a:t>
            </a:r>
            <a:r>
              <a:rPr lang="en-ID" sz="4000" dirty="0">
                <a:latin typeface="Cocomat Pro Heavy" panose="020B0604020202020204" charset="0"/>
              </a:rPr>
              <a:t> Sosial, </a:t>
            </a:r>
            <a:r>
              <a:rPr lang="en-ID" sz="4000" dirty="0" err="1">
                <a:latin typeface="Cocomat Pro Heavy" panose="020B0604020202020204" charset="0"/>
              </a:rPr>
              <a:t>Perilaku</a:t>
            </a:r>
            <a:r>
              <a:rPr lang="en-ID" sz="4000" dirty="0">
                <a:latin typeface="Cocomat Pro Heavy" panose="020B0604020202020204" charset="0"/>
              </a:rPr>
              <a:t> </a:t>
            </a:r>
            <a:r>
              <a:rPr lang="en-ID" sz="4000" dirty="0" err="1">
                <a:latin typeface="Cocomat Pro Heavy" panose="020B0604020202020204" charset="0"/>
              </a:rPr>
              <a:t>Manusia</a:t>
            </a:r>
            <a:endParaRPr lang="en-US" sz="6000" dirty="0">
              <a:solidFill>
                <a:srgbClr val="000000"/>
              </a:solidFill>
              <a:latin typeface="Cocomat Pro Heavy" panose="020B0604020202020204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886431" y="4320460"/>
            <a:ext cx="14648460" cy="52898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Terdapat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aspek-aspek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penting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mempengaruhi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psikologi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social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tentang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pemahaman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interaksi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perilaku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AutoNum type="arabicParenR"/>
            </a:pP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Persepsi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Sosial,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Persepsi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proses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dimana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individu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mengamati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memahami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memberi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makna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orang lain dan dunia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sekitarnya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mencakup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kita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membentuk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pandangan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tentang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orang lain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berdasarkan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tersedia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berdasarkan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penampilan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fisik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tindakan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komunikasi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verbal.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AutoNum type="arabicParenR"/>
            </a:pP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Pengaruh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Sosial,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Pengaruh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konsep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mempelajari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bagaimana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orang lain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memengaruhi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mengubah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perilaku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sikap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pendapat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kita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tekanan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kelompok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otoritas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norma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berlaku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eeform 5"/>
          <p:cNvSpPr/>
          <p:nvPr/>
        </p:nvSpPr>
        <p:spPr>
          <a:xfrm rot="-629296">
            <a:off x="13921809" y="-89412"/>
            <a:ext cx="1219969" cy="1191133"/>
          </a:xfrm>
          <a:custGeom>
            <a:avLst/>
            <a:gdLst/>
            <a:ahLst/>
            <a:cxnLst/>
            <a:rect l="l" t="t" r="r" b="b"/>
            <a:pathLst>
              <a:path w="1219969" h="1191133">
                <a:moveTo>
                  <a:pt x="0" y="0"/>
                </a:moveTo>
                <a:lnTo>
                  <a:pt x="1219969" y="0"/>
                </a:lnTo>
                <a:lnTo>
                  <a:pt x="1219969" y="1191134"/>
                </a:lnTo>
                <a:lnTo>
                  <a:pt x="0" y="11911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>
            <a:off x="566087" y="-929812"/>
            <a:ext cx="2408430" cy="3024285"/>
          </a:xfrm>
          <a:custGeom>
            <a:avLst/>
            <a:gdLst/>
            <a:ahLst/>
            <a:cxnLst/>
            <a:rect l="l" t="t" r="r" b="b"/>
            <a:pathLst>
              <a:path w="2408430" h="3024285">
                <a:moveTo>
                  <a:pt x="0" y="0"/>
                </a:moveTo>
                <a:lnTo>
                  <a:pt x="2408430" y="0"/>
                </a:lnTo>
                <a:lnTo>
                  <a:pt x="2408430" y="3024285"/>
                </a:lnTo>
                <a:lnTo>
                  <a:pt x="0" y="302428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 rot="2546313">
            <a:off x="15277900" y="-374178"/>
            <a:ext cx="4188155" cy="2619500"/>
          </a:xfrm>
          <a:custGeom>
            <a:avLst/>
            <a:gdLst/>
            <a:ahLst/>
            <a:cxnLst/>
            <a:rect l="l" t="t" r="r" b="b"/>
            <a:pathLst>
              <a:path w="4188155" h="2619500">
                <a:moveTo>
                  <a:pt x="0" y="0"/>
                </a:moveTo>
                <a:lnTo>
                  <a:pt x="4188155" y="0"/>
                </a:lnTo>
                <a:lnTo>
                  <a:pt x="4188155" y="2619500"/>
                </a:lnTo>
                <a:lnTo>
                  <a:pt x="0" y="26195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8" name="Freeform 8"/>
          <p:cNvSpPr/>
          <p:nvPr/>
        </p:nvSpPr>
        <p:spPr>
          <a:xfrm rot="2546313">
            <a:off x="-1065377" y="8172453"/>
            <a:ext cx="4188155" cy="2619500"/>
          </a:xfrm>
          <a:custGeom>
            <a:avLst/>
            <a:gdLst/>
            <a:ahLst/>
            <a:cxnLst/>
            <a:rect l="l" t="t" r="r" b="b"/>
            <a:pathLst>
              <a:path w="4188155" h="2619500">
                <a:moveTo>
                  <a:pt x="0" y="0"/>
                </a:moveTo>
                <a:lnTo>
                  <a:pt x="4188154" y="0"/>
                </a:lnTo>
                <a:lnTo>
                  <a:pt x="4188154" y="2619500"/>
                </a:lnTo>
                <a:lnTo>
                  <a:pt x="0" y="26195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9" name="Freeform 9"/>
          <p:cNvSpPr/>
          <p:nvPr/>
        </p:nvSpPr>
        <p:spPr>
          <a:xfrm>
            <a:off x="17371977" y="3315251"/>
            <a:ext cx="1592165" cy="2677954"/>
          </a:xfrm>
          <a:custGeom>
            <a:avLst/>
            <a:gdLst/>
            <a:ahLst/>
            <a:cxnLst/>
            <a:rect l="l" t="t" r="r" b="b"/>
            <a:pathLst>
              <a:path w="1592165" h="2677954">
                <a:moveTo>
                  <a:pt x="0" y="0"/>
                </a:moveTo>
                <a:lnTo>
                  <a:pt x="1592166" y="0"/>
                </a:lnTo>
                <a:lnTo>
                  <a:pt x="1592166" y="2677954"/>
                </a:lnTo>
                <a:lnTo>
                  <a:pt x="0" y="267795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0" name="Freeform 10"/>
          <p:cNvSpPr/>
          <p:nvPr/>
        </p:nvSpPr>
        <p:spPr>
          <a:xfrm>
            <a:off x="-1643490" y="4145377"/>
            <a:ext cx="3286981" cy="3366554"/>
          </a:xfrm>
          <a:custGeom>
            <a:avLst/>
            <a:gdLst/>
            <a:ahLst/>
            <a:cxnLst/>
            <a:rect l="l" t="t" r="r" b="b"/>
            <a:pathLst>
              <a:path w="3286981" h="3366554">
                <a:moveTo>
                  <a:pt x="0" y="0"/>
                </a:moveTo>
                <a:lnTo>
                  <a:pt x="3286980" y="0"/>
                </a:lnTo>
                <a:lnTo>
                  <a:pt x="3286980" y="3366554"/>
                </a:lnTo>
                <a:lnTo>
                  <a:pt x="0" y="336655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1" name="Freeform 11"/>
          <p:cNvSpPr/>
          <p:nvPr/>
        </p:nvSpPr>
        <p:spPr>
          <a:xfrm>
            <a:off x="9321585" y="-2705100"/>
            <a:ext cx="3686763" cy="3776014"/>
          </a:xfrm>
          <a:custGeom>
            <a:avLst/>
            <a:gdLst/>
            <a:ahLst/>
            <a:cxnLst/>
            <a:rect l="l" t="t" r="r" b="b"/>
            <a:pathLst>
              <a:path w="3686763" h="3776014">
                <a:moveTo>
                  <a:pt x="0" y="0"/>
                </a:moveTo>
                <a:lnTo>
                  <a:pt x="3686763" y="0"/>
                </a:lnTo>
                <a:lnTo>
                  <a:pt x="3686763" y="3776014"/>
                </a:lnTo>
                <a:lnTo>
                  <a:pt x="0" y="37760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2" name="Freeform 12"/>
          <p:cNvSpPr/>
          <p:nvPr/>
        </p:nvSpPr>
        <p:spPr>
          <a:xfrm>
            <a:off x="-517154" y="618905"/>
            <a:ext cx="1083241" cy="1168201"/>
          </a:xfrm>
          <a:custGeom>
            <a:avLst/>
            <a:gdLst/>
            <a:ahLst/>
            <a:cxnLst/>
            <a:rect l="l" t="t" r="r" b="b"/>
            <a:pathLst>
              <a:path w="1083241" h="1168201">
                <a:moveTo>
                  <a:pt x="0" y="0"/>
                </a:moveTo>
                <a:lnTo>
                  <a:pt x="1083241" y="0"/>
                </a:lnTo>
                <a:lnTo>
                  <a:pt x="1083241" y="1168202"/>
                </a:lnTo>
                <a:lnTo>
                  <a:pt x="0" y="116820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3" name="Freeform 13"/>
          <p:cNvSpPr/>
          <p:nvPr/>
        </p:nvSpPr>
        <p:spPr>
          <a:xfrm>
            <a:off x="14750754" y="8687149"/>
            <a:ext cx="3085361" cy="2367313"/>
          </a:xfrm>
          <a:custGeom>
            <a:avLst/>
            <a:gdLst/>
            <a:ahLst/>
            <a:cxnLst/>
            <a:rect l="l" t="t" r="r" b="b"/>
            <a:pathLst>
              <a:path w="3085361" h="2367313">
                <a:moveTo>
                  <a:pt x="0" y="0"/>
                </a:moveTo>
                <a:lnTo>
                  <a:pt x="3085360" y="0"/>
                </a:lnTo>
                <a:lnTo>
                  <a:pt x="3085360" y="2367313"/>
                </a:lnTo>
                <a:lnTo>
                  <a:pt x="0" y="236731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4" name="Freeform 14"/>
          <p:cNvSpPr/>
          <p:nvPr/>
        </p:nvSpPr>
        <p:spPr>
          <a:xfrm>
            <a:off x="3552166" y="9787753"/>
            <a:ext cx="3908704" cy="2899547"/>
          </a:xfrm>
          <a:custGeom>
            <a:avLst/>
            <a:gdLst/>
            <a:ahLst/>
            <a:cxnLst/>
            <a:rect l="l" t="t" r="r" b="b"/>
            <a:pathLst>
              <a:path w="3908704" h="2899547">
                <a:moveTo>
                  <a:pt x="0" y="0"/>
                </a:moveTo>
                <a:lnTo>
                  <a:pt x="3908703" y="0"/>
                </a:lnTo>
                <a:lnTo>
                  <a:pt x="3908703" y="2899547"/>
                </a:lnTo>
                <a:lnTo>
                  <a:pt x="0" y="2899547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5" name="Freeform 15"/>
          <p:cNvSpPr/>
          <p:nvPr/>
        </p:nvSpPr>
        <p:spPr>
          <a:xfrm>
            <a:off x="3552166" y="-2324100"/>
            <a:ext cx="4769106" cy="3537809"/>
          </a:xfrm>
          <a:custGeom>
            <a:avLst/>
            <a:gdLst/>
            <a:ahLst/>
            <a:cxnLst/>
            <a:rect l="l" t="t" r="r" b="b"/>
            <a:pathLst>
              <a:path w="4769106" h="3537809">
                <a:moveTo>
                  <a:pt x="0" y="0"/>
                </a:moveTo>
                <a:lnTo>
                  <a:pt x="4769106" y="0"/>
                </a:lnTo>
                <a:lnTo>
                  <a:pt x="4769106" y="3537809"/>
                </a:lnTo>
                <a:lnTo>
                  <a:pt x="0" y="3537809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6" name="Freeform 16"/>
          <p:cNvSpPr/>
          <p:nvPr/>
        </p:nvSpPr>
        <p:spPr>
          <a:xfrm>
            <a:off x="17573065" y="6730886"/>
            <a:ext cx="1132174" cy="1218583"/>
          </a:xfrm>
          <a:custGeom>
            <a:avLst/>
            <a:gdLst/>
            <a:ahLst/>
            <a:cxnLst/>
            <a:rect l="l" t="t" r="r" b="b"/>
            <a:pathLst>
              <a:path w="1132174" h="1218583">
                <a:moveTo>
                  <a:pt x="0" y="0"/>
                </a:moveTo>
                <a:lnTo>
                  <a:pt x="1132174" y="0"/>
                </a:lnTo>
                <a:lnTo>
                  <a:pt x="1132174" y="1218582"/>
                </a:lnTo>
                <a:lnTo>
                  <a:pt x="0" y="121858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7" name="Freeform 17"/>
          <p:cNvSpPr/>
          <p:nvPr/>
        </p:nvSpPr>
        <p:spPr>
          <a:xfrm>
            <a:off x="-566087" y="2343037"/>
            <a:ext cx="1132174" cy="1218583"/>
          </a:xfrm>
          <a:custGeom>
            <a:avLst/>
            <a:gdLst/>
            <a:ahLst/>
            <a:cxnLst/>
            <a:rect l="l" t="t" r="r" b="b"/>
            <a:pathLst>
              <a:path w="1132174" h="1218583">
                <a:moveTo>
                  <a:pt x="0" y="0"/>
                </a:moveTo>
                <a:lnTo>
                  <a:pt x="1132174" y="0"/>
                </a:lnTo>
                <a:lnTo>
                  <a:pt x="1132174" y="1218583"/>
                </a:lnTo>
                <a:lnTo>
                  <a:pt x="0" y="1218583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8" name="Freeform 18"/>
          <p:cNvSpPr/>
          <p:nvPr/>
        </p:nvSpPr>
        <p:spPr>
          <a:xfrm>
            <a:off x="8548927" y="9537553"/>
            <a:ext cx="2728673" cy="2540147"/>
          </a:xfrm>
          <a:custGeom>
            <a:avLst/>
            <a:gdLst/>
            <a:ahLst/>
            <a:cxnLst/>
            <a:rect l="l" t="t" r="r" b="b"/>
            <a:pathLst>
              <a:path w="2728673" h="2540147">
                <a:moveTo>
                  <a:pt x="0" y="0"/>
                </a:moveTo>
                <a:lnTo>
                  <a:pt x="2728673" y="0"/>
                </a:lnTo>
                <a:lnTo>
                  <a:pt x="2728673" y="2540147"/>
                </a:lnTo>
                <a:lnTo>
                  <a:pt x="0" y="2540147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9" name="Freeform 19"/>
          <p:cNvSpPr/>
          <p:nvPr/>
        </p:nvSpPr>
        <p:spPr>
          <a:xfrm>
            <a:off x="11938432" y="9482203"/>
            <a:ext cx="1650272" cy="1572259"/>
          </a:xfrm>
          <a:custGeom>
            <a:avLst/>
            <a:gdLst/>
            <a:ahLst/>
            <a:cxnLst/>
            <a:rect l="l" t="t" r="r" b="b"/>
            <a:pathLst>
              <a:path w="1650272" h="1572259">
                <a:moveTo>
                  <a:pt x="0" y="0"/>
                </a:moveTo>
                <a:lnTo>
                  <a:pt x="1650272" y="0"/>
                </a:lnTo>
                <a:lnTo>
                  <a:pt x="1650272" y="1572259"/>
                </a:lnTo>
                <a:lnTo>
                  <a:pt x="0" y="1572259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TextBox 3"/>
          <p:cNvSpPr txBox="1"/>
          <p:nvPr/>
        </p:nvSpPr>
        <p:spPr>
          <a:xfrm>
            <a:off x="2438400" y="1005208"/>
            <a:ext cx="12142856" cy="24618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600"/>
              </a:lnSpc>
              <a:spcBef>
                <a:spcPct val="0"/>
              </a:spcBef>
            </a:pPr>
            <a:r>
              <a:rPr lang="en-ID" sz="4000" dirty="0" err="1">
                <a:latin typeface="Cocomat Pro Heavy" panose="020B0604020202020204" charset="0"/>
              </a:rPr>
              <a:t>Bagaimana</a:t>
            </a:r>
            <a:r>
              <a:rPr lang="en-ID" sz="4000" dirty="0">
                <a:latin typeface="Cocomat Pro Heavy" panose="020B0604020202020204" charset="0"/>
              </a:rPr>
              <a:t> </a:t>
            </a:r>
            <a:r>
              <a:rPr lang="en-ID" sz="4000" dirty="0" err="1">
                <a:latin typeface="Cocomat Pro Heavy" panose="020B0604020202020204" charset="0"/>
              </a:rPr>
              <a:t>Psikologi</a:t>
            </a:r>
            <a:r>
              <a:rPr lang="en-ID" sz="4000" dirty="0">
                <a:latin typeface="Cocomat Pro Heavy" panose="020B0604020202020204" charset="0"/>
              </a:rPr>
              <a:t> Sosial </a:t>
            </a:r>
            <a:r>
              <a:rPr lang="en-ID" sz="4000" dirty="0" err="1">
                <a:latin typeface="Cocomat Pro Heavy" panose="020B0604020202020204" charset="0"/>
              </a:rPr>
              <a:t>Mempengaruhi</a:t>
            </a:r>
            <a:r>
              <a:rPr lang="en-ID" sz="4000" dirty="0">
                <a:latin typeface="Cocomat Pro Heavy" panose="020B0604020202020204" charset="0"/>
              </a:rPr>
              <a:t> </a:t>
            </a:r>
            <a:r>
              <a:rPr lang="en-ID" sz="4000" dirty="0" err="1">
                <a:latin typeface="Cocomat Pro Heavy" panose="020B0604020202020204" charset="0"/>
              </a:rPr>
              <a:t>Pemahaman</a:t>
            </a:r>
            <a:r>
              <a:rPr lang="en-ID" sz="4000" dirty="0">
                <a:latin typeface="Cocomat Pro Heavy" panose="020B0604020202020204" charset="0"/>
              </a:rPr>
              <a:t> </a:t>
            </a:r>
            <a:r>
              <a:rPr lang="en-ID" sz="4000" dirty="0" err="1">
                <a:latin typeface="Cocomat Pro Heavy" panose="020B0604020202020204" charset="0"/>
              </a:rPr>
              <a:t>Tentang</a:t>
            </a:r>
            <a:r>
              <a:rPr lang="en-ID" sz="4000" dirty="0">
                <a:latin typeface="Cocomat Pro Heavy" panose="020B0604020202020204" charset="0"/>
              </a:rPr>
              <a:t> </a:t>
            </a:r>
            <a:r>
              <a:rPr lang="en-ID" sz="4000" dirty="0" err="1">
                <a:latin typeface="Cocomat Pro Heavy" panose="020B0604020202020204" charset="0"/>
              </a:rPr>
              <a:t>Interaksi</a:t>
            </a:r>
            <a:r>
              <a:rPr lang="en-ID" sz="4000" dirty="0">
                <a:latin typeface="Cocomat Pro Heavy" panose="020B0604020202020204" charset="0"/>
              </a:rPr>
              <a:t> Sosial, </a:t>
            </a:r>
            <a:r>
              <a:rPr lang="en-ID" sz="4000" dirty="0" err="1">
                <a:latin typeface="Cocomat Pro Heavy" panose="020B0604020202020204" charset="0"/>
              </a:rPr>
              <a:t>Perilaku</a:t>
            </a:r>
            <a:r>
              <a:rPr lang="en-ID" sz="4000" dirty="0">
                <a:latin typeface="Cocomat Pro Heavy" panose="020B0604020202020204" charset="0"/>
              </a:rPr>
              <a:t> </a:t>
            </a:r>
            <a:r>
              <a:rPr lang="en-ID" sz="4000" dirty="0" err="1">
                <a:latin typeface="Cocomat Pro Heavy" panose="020B0604020202020204" charset="0"/>
              </a:rPr>
              <a:t>Manusia</a:t>
            </a:r>
            <a:endParaRPr lang="en-US" sz="6000" dirty="0">
              <a:solidFill>
                <a:srgbClr val="000000"/>
              </a:solidFill>
              <a:latin typeface="Cocomat Pro Heavy" panose="020B0604020202020204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447800" y="3885953"/>
            <a:ext cx="15239491" cy="58295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Terdapat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aspek-aspek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penting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mempengaruhi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psikologi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social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tentang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pemahaman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interaksi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perilaku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ID" sz="2800" dirty="0"/>
              <a:t>3)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Konsep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Identitas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Sosial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Identitas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mengacu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bagaimana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individu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mengidentifikasi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kelompok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tertentu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mencakup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identitas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berdasarkan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etnis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gender, agama,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kelompok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lainnya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Identitas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memengaruhi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kita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melihat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sendiri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orang lain,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perilaku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kita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konteks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Penggunaan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Kehidupan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Sehari-hari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Pengetahuan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psikologi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banyak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Penggunaan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kehidupan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sehari-hari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manajemen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daya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hingga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pemasaran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kebijakan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publik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membantu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kita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memahami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perilaku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berbagai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konteks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eeform 5"/>
          <p:cNvSpPr/>
          <p:nvPr/>
        </p:nvSpPr>
        <p:spPr>
          <a:xfrm rot="-629296">
            <a:off x="13921809" y="-89412"/>
            <a:ext cx="1219969" cy="1191133"/>
          </a:xfrm>
          <a:custGeom>
            <a:avLst/>
            <a:gdLst/>
            <a:ahLst/>
            <a:cxnLst/>
            <a:rect l="l" t="t" r="r" b="b"/>
            <a:pathLst>
              <a:path w="1219969" h="1191133">
                <a:moveTo>
                  <a:pt x="0" y="0"/>
                </a:moveTo>
                <a:lnTo>
                  <a:pt x="1219969" y="0"/>
                </a:lnTo>
                <a:lnTo>
                  <a:pt x="1219969" y="1191134"/>
                </a:lnTo>
                <a:lnTo>
                  <a:pt x="0" y="11911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>
            <a:off x="566087" y="-929812"/>
            <a:ext cx="2408430" cy="3024285"/>
          </a:xfrm>
          <a:custGeom>
            <a:avLst/>
            <a:gdLst/>
            <a:ahLst/>
            <a:cxnLst/>
            <a:rect l="l" t="t" r="r" b="b"/>
            <a:pathLst>
              <a:path w="2408430" h="3024285">
                <a:moveTo>
                  <a:pt x="0" y="0"/>
                </a:moveTo>
                <a:lnTo>
                  <a:pt x="2408430" y="0"/>
                </a:lnTo>
                <a:lnTo>
                  <a:pt x="2408430" y="3024285"/>
                </a:lnTo>
                <a:lnTo>
                  <a:pt x="0" y="302428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 rot="2546313">
            <a:off x="15277900" y="-374178"/>
            <a:ext cx="4188155" cy="2619500"/>
          </a:xfrm>
          <a:custGeom>
            <a:avLst/>
            <a:gdLst/>
            <a:ahLst/>
            <a:cxnLst/>
            <a:rect l="l" t="t" r="r" b="b"/>
            <a:pathLst>
              <a:path w="4188155" h="2619500">
                <a:moveTo>
                  <a:pt x="0" y="0"/>
                </a:moveTo>
                <a:lnTo>
                  <a:pt x="4188155" y="0"/>
                </a:lnTo>
                <a:lnTo>
                  <a:pt x="4188155" y="2619500"/>
                </a:lnTo>
                <a:lnTo>
                  <a:pt x="0" y="26195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8" name="Freeform 8"/>
          <p:cNvSpPr/>
          <p:nvPr/>
        </p:nvSpPr>
        <p:spPr>
          <a:xfrm rot="2546313">
            <a:off x="-2027027" y="7889830"/>
            <a:ext cx="4188155" cy="2619500"/>
          </a:xfrm>
          <a:custGeom>
            <a:avLst/>
            <a:gdLst/>
            <a:ahLst/>
            <a:cxnLst/>
            <a:rect l="l" t="t" r="r" b="b"/>
            <a:pathLst>
              <a:path w="4188155" h="2619500">
                <a:moveTo>
                  <a:pt x="0" y="0"/>
                </a:moveTo>
                <a:lnTo>
                  <a:pt x="4188154" y="0"/>
                </a:lnTo>
                <a:lnTo>
                  <a:pt x="4188154" y="2619500"/>
                </a:lnTo>
                <a:lnTo>
                  <a:pt x="0" y="26195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9" name="Freeform 9"/>
          <p:cNvSpPr/>
          <p:nvPr/>
        </p:nvSpPr>
        <p:spPr>
          <a:xfrm>
            <a:off x="17371977" y="3315251"/>
            <a:ext cx="1592165" cy="2677954"/>
          </a:xfrm>
          <a:custGeom>
            <a:avLst/>
            <a:gdLst/>
            <a:ahLst/>
            <a:cxnLst/>
            <a:rect l="l" t="t" r="r" b="b"/>
            <a:pathLst>
              <a:path w="1592165" h="2677954">
                <a:moveTo>
                  <a:pt x="0" y="0"/>
                </a:moveTo>
                <a:lnTo>
                  <a:pt x="1592166" y="0"/>
                </a:lnTo>
                <a:lnTo>
                  <a:pt x="1592166" y="2677954"/>
                </a:lnTo>
                <a:lnTo>
                  <a:pt x="0" y="267795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0" name="Freeform 10"/>
          <p:cNvSpPr/>
          <p:nvPr/>
        </p:nvSpPr>
        <p:spPr>
          <a:xfrm>
            <a:off x="-2133600" y="4145377"/>
            <a:ext cx="3286981" cy="3366554"/>
          </a:xfrm>
          <a:custGeom>
            <a:avLst/>
            <a:gdLst/>
            <a:ahLst/>
            <a:cxnLst/>
            <a:rect l="l" t="t" r="r" b="b"/>
            <a:pathLst>
              <a:path w="3286981" h="3366554">
                <a:moveTo>
                  <a:pt x="0" y="0"/>
                </a:moveTo>
                <a:lnTo>
                  <a:pt x="3286980" y="0"/>
                </a:lnTo>
                <a:lnTo>
                  <a:pt x="3286980" y="3366554"/>
                </a:lnTo>
                <a:lnTo>
                  <a:pt x="0" y="336655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1" name="Freeform 11"/>
          <p:cNvSpPr/>
          <p:nvPr/>
        </p:nvSpPr>
        <p:spPr>
          <a:xfrm>
            <a:off x="9321585" y="-2705100"/>
            <a:ext cx="3686763" cy="3776014"/>
          </a:xfrm>
          <a:custGeom>
            <a:avLst/>
            <a:gdLst/>
            <a:ahLst/>
            <a:cxnLst/>
            <a:rect l="l" t="t" r="r" b="b"/>
            <a:pathLst>
              <a:path w="3686763" h="3776014">
                <a:moveTo>
                  <a:pt x="0" y="0"/>
                </a:moveTo>
                <a:lnTo>
                  <a:pt x="3686763" y="0"/>
                </a:lnTo>
                <a:lnTo>
                  <a:pt x="3686763" y="3776014"/>
                </a:lnTo>
                <a:lnTo>
                  <a:pt x="0" y="37760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2" name="Freeform 12"/>
          <p:cNvSpPr/>
          <p:nvPr/>
        </p:nvSpPr>
        <p:spPr>
          <a:xfrm>
            <a:off x="-517154" y="618905"/>
            <a:ext cx="1083241" cy="1168201"/>
          </a:xfrm>
          <a:custGeom>
            <a:avLst/>
            <a:gdLst/>
            <a:ahLst/>
            <a:cxnLst/>
            <a:rect l="l" t="t" r="r" b="b"/>
            <a:pathLst>
              <a:path w="1083241" h="1168201">
                <a:moveTo>
                  <a:pt x="0" y="0"/>
                </a:moveTo>
                <a:lnTo>
                  <a:pt x="1083241" y="0"/>
                </a:lnTo>
                <a:lnTo>
                  <a:pt x="1083241" y="1168202"/>
                </a:lnTo>
                <a:lnTo>
                  <a:pt x="0" y="116820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3" name="Freeform 13"/>
          <p:cNvSpPr/>
          <p:nvPr/>
        </p:nvSpPr>
        <p:spPr>
          <a:xfrm>
            <a:off x="14750754" y="8687149"/>
            <a:ext cx="3085361" cy="2367313"/>
          </a:xfrm>
          <a:custGeom>
            <a:avLst/>
            <a:gdLst/>
            <a:ahLst/>
            <a:cxnLst/>
            <a:rect l="l" t="t" r="r" b="b"/>
            <a:pathLst>
              <a:path w="3085361" h="2367313">
                <a:moveTo>
                  <a:pt x="0" y="0"/>
                </a:moveTo>
                <a:lnTo>
                  <a:pt x="3085360" y="0"/>
                </a:lnTo>
                <a:lnTo>
                  <a:pt x="3085360" y="2367313"/>
                </a:lnTo>
                <a:lnTo>
                  <a:pt x="0" y="236731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4" name="Freeform 14"/>
          <p:cNvSpPr/>
          <p:nvPr/>
        </p:nvSpPr>
        <p:spPr>
          <a:xfrm>
            <a:off x="3552166" y="9787753"/>
            <a:ext cx="3908704" cy="2899547"/>
          </a:xfrm>
          <a:custGeom>
            <a:avLst/>
            <a:gdLst/>
            <a:ahLst/>
            <a:cxnLst/>
            <a:rect l="l" t="t" r="r" b="b"/>
            <a:pathLst>
              <a:path w="3908704" h="2899547">
                <a:moveTo>
                  <a:pt x="0" y="0"/>
                </a:moveTo>
                <a:lnTo>
                  <a:pt x="3908703" y="0"/>
                </a:lnTo>
                <a:lnTo>
                  <a:pt x="3908703" y="2899547"/>
                </a:lnTo>
                <a:lnTo>
                  <a:pt x="0" y="2899547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5" name="Freeform 15"/>
          <p:cNvSpPr/>
          <p:nvPr/>
        </p:nvSpPr>
        <p:spPr>
          <a:xfrm>
            <a:off x="3552166" y="-2324100"/>
            <a:ext cx="4769106" cy="3537809"/>
          </a:xfrm>
          <a:custGeom>
            <a:avLst/>
            <a:gdLst/>
            <a:ahLst/>
            <a:cxnLst/>
            <a:rect l="l" t="t" r="r" b="b"/>
            <a:pathLst>
              <a:path w="4769106" h="3537809">
                <a:moveTo>
                  <a:pt x="0" y="0"/>
                </a:moveTo>
                <a:lnTo>
                  <a:pt x="4769106" y="0"/>
                </a:lnTo>
                <a:lnTo>
                  <a:pt x="4769106" y="3537809"/>
                </a:lnTo>
                <a:lnTo>
                  <a:pt x="0" y="3537809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6" name="Freeform 16"/>
          <p:cNvSpPr/>
          <p:nvPr/>
        </p:nvSpPr>
        <p:spPr>
          <a:xfrm>
            <a:off x="17573065" y="6730886"/>
            <a:ext cx="1132174" cy="1218583"/>
          </a:xfrm>
          <a:custGeom>
            <a:avLst/>
            <a:gdLst/>
            <a:ahLst/>
            <a:cxnLst/>
            <a:rect l="l" t="t" r="r" b="b"/>
            <a:pathLst>
              <a:path w="1132174" h="1218583">
                <a:moveTo>
                  <a:pt x="0" y="0"/>
                </a:moveTo>
                <a:lnTo>
                  <a:pt x="1132174" y="0"/>
                </a:lnTo>
                <a:lnTo>
                  <a:pt x="1132174" y="1218582"/>
                </a:lnTo>
                <a:lnTo>
                  <a:pt x="0" y="121858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7" name="Freeform 17"/>
          <p:cNvSpPr/>
          <p:nvPr/>
        </p:nvSpPr>
        <p:spPr>
          <a:xfrm>
            <a:off x="-566087" y="2343037"/>
            <a:ext cx="1132174" cy="1218583"/>
          </a:xfrm>
          <a:custGeom>
            <a:avLst/>
            <a:gdLst/>
            <a:ahLst/>
            <a:cxnLst/>
            <a:rect l="l" t="t" r="r" b="b"/>
            <a:pathLst>
              <a:path w="1132174" h="1218583">
                <a:moveTo>
                  <a:pt x="0" y="0"/>
                </a:moveTo>
                <a:lnTo>
                  <a:pt x="1132174" y="0"/>
                </a:lnTo>
                <a:lnTo>
                  <a:pt x="1132174" y="1218583"/>
                </a:lnTo>
                <a:lnTo>
                  <a:pt x="0" y="1218583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8" name="Freeform 18"/>
          <p:cNvSpPr/>
          <p:nvPr/>
        </p:nvSpPr>
        <p:spPr>
          <a:xfrm>
            <a:off x="8548927" y="9537553"/>
            <a:ext cx="2728673" cy="2540147"/>
          </a:xfrm>
          <a:custGeom>
            <a:avLst/>
            <a:gdLst/>
            <a:ahLst/>
            <a:cxnLst/>
            <a:rect l="l" t="t" r="r" b="b"/>
            <a:pathLst>
              <a:path w="2728673" h="2540147">
                <a:moveTo>
                  <a:pt x="0" y="0"/>
                </a:moveTo>
                <a:lnTo>
                  <a:pt x="2728673" y="0"/>
                </a:lnTo>
                <a:lnTo>
                  <a:pt x="2728673" y="2540147"/>
                </a:lnTo>
                <a:lnTo>
                  <a:pt x="0" y="2540147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9" name="Freeform 19"/>
          <p:cNvSpPr/>
          <p:nvPr/>
        </p:nvSpPr>
        <p:spPr>
          <a:xfrm>
            <a:off x="12218128" y="9591041"/>
            <a:ext cx="1650272" cy="1572259"/>
          </a:xfrm>
          <a:custGeom>
            <a:avLst/>
            <a:gdLst/>
            <a:ahLst/>
            <a:cxnLst/>
            <a:rect l="l" t="t" r="r" b="b"/>
            <a:pathLst>
              <a:path w="1650272" h="1572259">
                <a:moveTo>
                  <a:pt x="0" y="0"/>
                </a:moveTo>
                <a:lnTo>
                  <a:pt x="1650272" y="0"/>
                </a:lnTo>
                <a:lnTo>
                  <a:pt x="1650272" y="1572259"/>
                </a:lnTo>
                <a:lnTo>
                  <a:pt x="0" y="1572259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6149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77" b="-9277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AutoShape 3"/>
          <p:cNvSpPr/>
          <p:nvPr/>
        </p:nvSpPr>
        <p:spPr>
          <a:xfrm flipH="1">
            <a:off x="2590800" y="3383231"/>
            <a:ext cx="8977" cy="2217469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en-ID"/>
          </a:p>
        </p:txBody>
      </p:sp>
      <p:sp>
        <p:nvSpPr>
          <p:cNvPr id="4" name="AutoShape 4"/>
          <p:cNvSpPr/>
          <p:nvPr/>
        </p:nvSpPr>
        <p:spPr>
          <a:xfrm rot="5413916">
            <a:off x="7734945" y="4491965"/>
            <a:ext cx="2217487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en-ID"/>
          </a:p>
        </p:txBody>
      </p:sp>
      <p:sp>
        <p:nvSpPr>
          <p:cNvPr id="5" name="AutoShape 5"/>
          <p:cNvSpPr/>
          <p:nvPr/>
        </p:nvSpPr>
        <p:spPr>
          <a:xfrm rot="5413916">
            <a:off x="13212368" y="4366148"/>
            <a:ext cx="2217487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en-ID"/>
          </a:p>
        </p:txBody>
      </p:sp>
      <p:sp>
        <p:nvSpPr>
          <p:cNvPr id="6" name="AutoShape 6"/>
          <p:cNvSpPr/>
          <p:nvPr/>
        </p:nvSpPr>
        <p:spPr>
          <a:xfrm rot="-5400000">
            <a:off x="4244763" y="7390196"/>
            <a:ext cx="2330875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en-ID"/>
          </a:p>
        </p:txBody>
      </p:sp>
      <p:sp>
        <p:nvSpPr>
          <p:cNvPr id="7" name="AutoShape 7"/>
          <p:cNvSpPr/>
          <p:nvPr/>
        </p:nvSpPr>
        <p:spPr>
          <a:xfrm rot="-5400000">
            <a:off x="10645562" y="7375738"/>
            <a:ext cx="2330875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en-ID"/>
          </a:p>
        </p:txBody>
      </p:sp>
      <p:sp>
        <p:nvSpPr>
          <p:cNvPr id="8" name="AutoShape 8"/>
          <p:cNvSpPr/>
          <p:nvPr/>
        </p:nvSpPr>
        <p:spPr>
          <a:xfrm>
            <a:off x="990600" y="5841304"/>
            <a:ext cx="6243239" cy="1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en-ID"/>
          </a:p>
        </p:txBody>
      </p:sp>
      <p:sp>
        <p:nvSpPr>
          <p:cNvPr id="9" name="AutoShape 9"/>
          <p:cNvSpPr/>
          <p:nvPr/>
        </p:nvSpPr>
        <p:spPr>
          <a:xfrm flipV="1">
            <a:off x="7233840" y="5841304"/>
            <a:ext cx="9682560" cy="1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ID"/>
          </a:p>
        </p:txBody>
      </p:sp>
      <p:grpSp>
        <p:nvGrpSpPr>
          <p:cNvPr id="10" name="Group 10"/>
          <p:cNvGrpSpPr/>
          <p:nvPr/>
        </p:nvGrpSpPr>
        <p:grpSpPr>
          <a:xfrm>
            <a:off x="2209800" y="5484405"/>
            <a:ext cx="751900" cy="751900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 dirty="0">
                  <a:solidFill>
                    <a:srgbClr val="000000"/>
                  </a:solidFill>
                  <a:latin typeface="Montserrat Bold"/>
                </a:rPr>
                <a:t>01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039300" y="5448300"/>
            <a:ext cx="751900" cy="751900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 dirty="0">
                  <a:solidFill>
                    <a:srgbClr val="000000"/>
                  </a:solidFill>
                  <a:latin typeface="Montserrat Bold"/>
                </a:rPr>
                <a:t>02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8458200" y="5484405"/>
            <a:ext cx="751900" cy="751900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 dirty="0">
                  <a:solidFill>
                    <a:srgbClr val="000000"/>
                  </a:solidFill>
                  <a:latin typeface="Montserrat Bold"/>
                </a:rPr>
                <a:t>03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1287700" y="5484405"/>
            <a:ext cx="751900" cy="751900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000000"/>
                  </a:solidFill>
                  <a:latin typeface="Montserrat Bold"/>
                </a:rPr>
                <a:t>04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4030900" y="5484405"/>
            <a:ext cx="751900" cy="751900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000000"/>
                  </a:solidFill>
                  <a:latin typeface="Montserrat Bold"/>
                </a:rPr>
                <a:t>05</a:t>
              </a:r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2409189" y="723901"/>
            <a:ext cx="14193433" cy="22313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50"/>
              </a:lnSpc>
            </a:pPr>
            <a:r>
              <a:rPr lang="nn-NO" sz="4800" dirty="0">
                <a:solidFill>
                  <a:schemeClr val="bg1"/>
                </a:solidFill>
                <a:latin typeface="Cocomat Pro Heavy" panose="020B0604020202020204" charset="0"/>
              </a:rPr>
              <a:t>Teori-Teori Utama Dalam Psikologi Sosial dan Penerapannya Untuk Menjelaskan Beragam Fenomena Sosial</a:t>
            </a:r>
            <a:endParaRPr lang="en-US" sz="4800" dirty="0">
              <a:solidFill>
                <a:schemeClr val="bg1"/>
              </a:solidFill>
              <a:latin typeface="Cocomat Pro Heavy" panose="020B0604020202020204" charset="0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2763574" y="3543300"/>
            <a:ext cx="2581823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ID" sz="4000" dirty="0" err="1">
                <a:solidFill>
                  <a:schemeClr val="bg1"/>
                </a:solidFill>
              </a:rPr>
              <a:t>Teori</a:t>
            </a:r>
            <a:r>
              <a:rPr lang="en-ID" sz="4000" dirty="0">
                <a:solidFill>
                  <a:schemeClr val="bg1"/>
                </a:solidFill>
              </a:rPr>
              <a:t> </a:t>
            </a:r>
            <a:r>
              <a:rPr lang="en-ID" sz="4000" dirty="0" err="1">
                <a:solidFill>
                  <a:schemeClr val="bg1"/>
                </a:solidFill>
              </a:rPr>
              <a:t>konformitas</a:t>
            </a:r>
            <a:endParaRPr lang="en-US" sz="3600" spc="47" dirty="0">
              <a:solidFill>
                <a:schemeClr val="bg1"/>
              </a:solidFill>
              <a:latin typeface="Now Medium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8991600" y="3836194"/>
            <a:ext cx="349163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ID" sz="4000" dirty="0" err="1">
                <a:solidFill>
                  <a:schemeClr val="bg1"/>
                </a:solidFill>
              </a:rPr>
              <a:t>Teori</a:t>
            </a:r>
            <a:r>
              <a:rPr lang="en-ID" sz="4000" dirty="0">
                <a:solidFill>
                  <a:schemeClr val="bg1"/>
                </a:solidFill>
              </a:rPr>
              <a:t> </a:t>
            </a:r>
            <a:r>
              <a:rPr lang="en-ID" sz="4000" dirty="0" err="1">
                <a:solidFill>
                  <a:schemeClr val="bg1"/>
                </a:solidFill>
              </a:rPr>
              <a:t>Pertukaran</a:t>
            </a:r>
            <a:r>
              <a:rPr lang="en-ID" sz="4000" dirty="0">
                <a:solidFill>
                  <a:schemeClr val="bg1"/>
                </a:solidFill>
              </a:rPr>
              <a:t> Sosial</a:t>
            </a:r>
            <a:r>
              <a:rPr lang="en-ID" sz="1600" dirty="0"/>
              <a:t>:</a:t>
            </a:r>
            <a:endParaRPr lang="en-US" sz="1499" spc="47" dirty="0">
              <a:solidFill>
                <a:srgbClr val="FFFFFF"/>
              </a:solidFill>
              <a:latin typeface="Now Medium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4458625" y="3383230"/>
            <a:ext cx="3354219" cy="18543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spcBef>
                <a:spcPct val="0"/>
              </a:spcBef>
            </a:pPr>
            <a:r>
              <a:rPr lang="en-ID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Teori</a:t>
            </a:r>
            <a:r>
              <a:rPr lang="en-ID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Ketidaksetaraan</a:t>
            </a:r>
            <a:r>
              <a:rPr lang="en-ID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Sosial</a:t>
            </a:r>
            <a:endParaRPr lang="en-US" sz="3600" spc="47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5562600" y="6426994"/>
            <a:ext cx="3124199" cy="12748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ID" sz="4000" dirty="0" err="1">
                <a:solidFill>
                  <a:schemeClr val="bg1"/>
                </a:solidFill>
              </a:rPr>
              <a:t>Teori</a:t>
            </a:r>
            <a:r>
              <a:rPr lang="en-ID" sz="4000" dirty="0">
                <a:solidFill>
                  <a:schemeClr val="bg1"/>
                </a:solidFill>
              </a:rPr>
              <a:t> </a:t>
            </a:r>
          </a:p>
          <a:p>
            <a:pPr marL="0" lvl="0" indent="0" algn="ctr">
              <a:spcBef>
                <a:spcPct val="0"/>
              </a:spcBef>
            </a:pPr>
            <a:r>
              <a:rPr lang="en-ID" sz="4000" dirty="0" err="1">
                <a:solidFill>
                  <a:schemeClr val="bg1"/>
                </a:solidFill>
              </a:rPr>
              <a:t>identitas</a:t>
            </a:r>
            <a:r>
              <a:rPr lang="en-ID" sz="4000" dirty="0">
                <a:solidFill>
                  <a:schemeClr val="bg1"/>
                </a:solidFill>
              </a:rPr>
              <a:t> </a:t>
            </a:r>
            <a:r>
              <a:rPr lang="en-ID" sz="4000" dirty="0" err="1">
                <a:solidFill>
                  <a:schemeClr val="bg1"/>
                </a:solidFill>
              </a:rPr>
              <a:t>sosial</a:t>
            </a:r>
            <a:endParaRPr lang="en-US" sz="3600" spc="47" dirty="0">
              <a:solidFill>
                <a:schemeClr val="bg1"/>
              </a:solidFill>
              <a:latin typeface="Now Medium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12191999" y="6425874"/>
            <a:ext cx="2622165" cy="20955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spcBef>
                <a:spcPct val="0"/>
              </a:spcBef>
            </a:pPr>
            <a:r>
              <a:rPr lang="en-ID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Teori</a:t>
            </a:r>
            <a:r>
              <a:rPr lang="en-ID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Kognitif</a:t>
            </a:r>
            <a:r>
              <a:rPr lang="en-ID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Sosial</a:t>
            </a:r>
            <a:r>
              <a:rPr lang="en-US" sz="4000" spc="4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674</Words>
  <Application>Microsoft Office PowerPoint</Application>
  <PresentationFormat>Custom</PresentationFormat>
  <Paragraphs>42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Cocomat Pro Heavy</vt:lpstr>
      <vt:lpstr>Montserrat Bold</vt:lpstr>
      <vt:lpstr>Arial</vt:lpstr>
      <vt:lpstr>Calibri</vt:lpstr>
      <vt:lpstr>Now Medium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and White Handdrawn Group Project Presentation</dc:title>
  <dc:creator>User</dc:creator>
  <cp:lastModifiedBy>Aditya Faturrahman</cp:lastModifiedBy>
  <cp:revision>4</cp:revision>
  <dcterms:created xsi:type="dcterms:W3CDTF">2006-08-16T00:00:00Z</dcterms:created>
  <dcterms:modified xsi:type="dcterms:W3CDTF">2023-09-24T09:08:03Z</dcterms:modified>
  <dc:identifier>DAFvV7UFpGM</dc:identifier>
</cp:coreProperties>
</file>